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notesMasterIdLst>
    <p:notesMasterId r:id="rId36"/>
  </p:notesMasterIdLst>
  <p:sldIdLst>
    <p:sldId id="296" r:id="rId2"/>
    <p:sldId id="520" r:id="rId3"/>
    <p:sldId id="529" r:id="rId4"/>
    <p:sldId id="530" r:id="rId5"/>
    <p:sldId id="393" r:id="rId6"/>
    <p:sldId id="494" r:id="rId7"/>
    <p:sldId id="460" r:id="rId8"/>
    <p:sldId id="474" r:id="rId9"/>
    <p:sldId id="473" r:id="rId10"/>
    <p:sldId id="481" r:id="rId11"/>
    <p:sldId id="466" r:id="rId12"/>
    <p:sldId id="467" r:id="rId13"/>
    <p:sldId id="468" r:id="rId14"/>
    <p:sldId id="461" r:id="rId15"/>
    <p:sldId id="462" r:id="rId16"/>
    <p:sldId id="482" r:id="rId17"/>
    <p:sldId id="412" r:id="rId18"/>
    <p:sldId id="484" r:id="rId19"/>
    <p:sldId id="503" r:id="rId20"/>
    <p:sldId id="485" r:id="rId21"/>
    <p:sldId id="509" r:id="rId22"/>
    <p:sldId id="519" r:id="rId23"/>
    <p:sldId id="521" r:id="rId24"/>
    <p:sldId id="522" r:id="rId25"/>
    <p:sldId id="523" r:id="rId26"/>
    <p:sldId id="518" r:id="rId27"/>
    <p:sldId id="524" r:id="rId28"/>
    <p:sldId id="525" r:id="rId29"/>
    <p:sldId id="511" r:id="rId30"/>
    <p:sldId id="508" r:id="rId31"/>
    <p:sldId id="526" r:id="rId32"/>
    <p:sldId id="527" r:id="rId33"/>
    <p:sldId id="531" r:id="rId34"/>
    <p:sldId id="528" r:id="rId35"/>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00FF"/>
    <a:srgbClr val="009900"/>
    <a:srgbClr val="0033CC"/>
    <a:srgbClr val="FF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2491338-A0DD-4762-AD40-1BACD676520D}" v="6" dt="2020-06-03T20:40:42.9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06" autoAdjust="0"/>
    <p:restoredTop sz="93184" autoAdjust="0"/>
  </p:normalViewPr>
  <p:slideViewPr>
    <p:cSldViewPr snapToGrid="0">
      <p:cViewPr varScale="1">
        <p:scale>
          <a:sx n="108" d="100"/>
          <a:sy n="108" d="100"/>
        </p:scale>
        <p:origin x="588"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soon Inayat" userId="0c4d59066b61adba" providerId="LiveId" clId="{24355012-C97F-4D80-BAEE-9A3BD22F4C7C}"/>
    <pc:docChg chg="undo custSel addSld delSld modSld">
      <pc:chgData name="Samsoon Inayat" userId="0c4d59066b61adba" providerId="LiveId" clId="{24355012-C97F-4D80-BAEE-9A3BD22F4C7C}" dt="2020-06-03T20:41:43.931" v="123" actId="6549"/>
      <pc:docMkLst>
        <pc:docMk/>
      </pc:docMkLst>
      <pc:sldChg chg="del">
        <pc:chgData name="Samsoon Inayat" userId="0c4d59066b61adba" providerId="LiveId" clId="{24355012-C97F-4D80-BAEE-9A3BD22F4C7C}" dt="2020-06-03T19:37:05.092" v="7" actId="2696"/>
        <pc:sldMkLst>
          <pc:docMk/>
          <pc:sldMk cId="904589088" sldId="284"/>
        </pc:sldMkLst>
      </pc:sldChg>
      <pc:sldChg chg="del">
        <pc:chgData name="Samsoon Inayat" userId="0c4d59066b61adba" providerId="LiveId" clId="{24355012-C97F-4D80-BAEE-9A3BD22F4C7C}" dt="2020-06-03T19:37:05.147" v="9" actId="2696"/>
        <pc:sldMkLst>
          <pc:docMk/>
          <pc:sldMk cId="2600931883" sldId="345"/>
        </pc:sldMkLst>
      </pc:sldChg>
      <pc:sldChg chg="del">
        <pc:chgData name="Samsoon Inayat" userId="0c4d59066b61adba" providerId="LiveId" clId="{24355012-C97F-4D80-BAEE-9A3BD22F4C7C}" dt="2020-06-03T19:37:05.169" v="10" actId="2696"/>
        <pc:sldMkLst>
          <pc:docMk/>
          <pc:sldMk cId="3971297409" sldId="389"/>
        </pc:sldMkLst>
      </pc:sldChg>
      <pc:sldChg chg="del">
        <pc:chgData name="Samsoon Inayat" userId="0c4d59066b61adba" providerId="LiveId" clId="{24355012-C97F-4D80-BAEE-9A3BD22F4C7C}" dt="2020-06-03T19:37:12.933" v="17" actId="2696"/>
        <pc:sldMkLst>
          <pc:docMk/>
          <pc:sldMk cId="3751129674" sldId="430"/>
        </pc:sldMkLst>
      </pc:sldChg>
      <pc:sldChg chg="del">
        <pc:chgData name="Samsoon Inayat" userId="0c4d59066b61adba" providerId="LiveId" clId="{24355012-C97F-4D80-BAEE-9A3BD22F4C7C}" dt="2020-06-03T19:37:05.065" v="6" actId="2696"/>
        <pc:sldMkLst>
          <pc:docMk/>
          <pc:sldMk cId="728396975" sldId="458"/>
        </pc:sldMkLst>
      </pc:sldChg>
      <pc:sldChg chg="del">
        <pc:chgData name="Samsoon Inayat" userId="0c4d59066b61adba" providerId="LiveId" clId="{24355012-C97F-4D80-BAEE-9A3BD22F4C7C}" dt="2020-06-03T19:37:05.199" v="11" actId="2696"/>
        <pc:sldMkLst>
          <pc:docMk/>
          <pc:sldMk cId="318236709" sldId="459"/>
        </pc:sldMkLst>
      </pc:sldChg>
      <pc:sldChg chg="del">
        <pc:chgData name="Samsoon Inayat" userId="0c4d59066b61adba" providerId="LiveId" clId="{24355012-C97F-4D80-BAEE-9A3BD22F4C7C}" dt="2020-06-03T19:37:05.219" v="12" actId="2696"/>
        <pc:sldMkLst>
          <pc:docMk/>
          <pc:sldMk cId="316369922" sldId="469"/>
        </pc:sldMkLst>
      </pc:sldChg>
      <pc:sldChg chg="del">
        <pc:chgData name="Samsoon Inayat" userId="0c4d59066b61adba" providerId="LiveId" clId="{24355012-C97F-4D80-BAEE-9A3BD22F4C7C}" dt="2020-06-03T19:37:05.236" v="13" actId="2696"/>
        <pc:sldMkLst>
          <pc:docMk/>
          <pc:sldMk cId="1079313096" sldId="470"/>
        </pc:sldMkLst>
      </pc:sldChg>
      <pc:sldChg chg="del">
        <pc:chgData name="Samsoon Inayat" userId="0c4d59066b61adba" providerId="LiveId" clId="{24355012-C97F-4D80-BAEE-9A3BD22F4C7C}" dt="2020-06-03T19:37:05.253" v="14" actId="2696"/>
        <pc:sldMkLst>
          <pc:docMk/>
          <pc:sldMk cId="1455388796" sldId="471"/>
        </pc:sldMkLst>
      </pc:sldChg>
      <pc:sldChg chg="del">
        <pc:chgData name="Samsoon Inayat" userId="0c4d59066b61adba" providerId="LiveId" clId="{24355012-C97F-4D80-BAEE-9A3BD22F4C7C}" dt="2020-06-03T19:37:05.292" v="15" actId="2696"/>
        <pc:sldMkLst>
          <pc:docMk/>
          <pc:sldMk cId="575088929" sldId="472"/>
        </pc:sldMkLst>
      </pc:sldChg>
      <pc:sldChg chg="del">
        <pc:chgData name="Samsoon Inayat" userId="0c4d59066b61adba" providerId="LiveId" clId="{24355012-C97F-4D80-BAEE-9A3BD22F4C7C}" dt="2020-06-03T19:37:07.271" v="16" actId="2696"/>
        <pc:sldMkLst>
          <pc:docMk/>
          <pc:sldMk cId="3417915268" sldId="478"/>
        </pc:sldMkLst>
      </pc:sldChg>
      <pc:sldChg chg="del">
        <pc:chgData name="Samsoon Inayat" userId="0c4d59066b61adba" providerId="LiveId" clId="{24355012-C97F-4D80-BAEE-9A3BD22F4C7C}" dt="2020-06-03T19:37:05.103" v="8" actId="2696"/>
        <pc:sldMkLst>
          <pc:docMk/>
          <pc:sldMk cId="1637897668" sldId="479"/>
        </pc:sldMkLst>
      </pc:sldChg>
      <pc:sldChg chg="del">
        <pc:chgData name="Samsoon Inayat" userId="0c4d59066b61adba" providerId="LiveId" clId="{24355012-C97F-4D80-BAEE-9A3BD22F4C7C}" dt="2020-06-03T19:37:12.947" v="18" actId="2696"/>
        <pc:sldMkLst>
          <pc:docMk/>
          <pc:sldMk cId="1717775838" sldId="480"/>
        </pc:sldMkLst>
      </pc:sldChg>
      <pc:sldChg chg="del">
        <pc:chgData name="Samsoon Inayat" userId="0c4d59066b61adba" providerId="LiveId" clId="{24355012-C97F-4D80-BAEE-9A3BD22F4C7C}" dt="2020-06-03T19:37:05.015" v="2" actId="2696"/>
        <pc:sldMkLst>
          <pc:docMk/>
          <pc:sldMk cId="3226349755" sldId="483"/>
        </pc:sldMkLst>
      </pc:sldChg>
      <pc:sldChg chg="del">
        <pc:chgData name="Samsoon Inayat" userId="0c4d59066b61adba" providerId="LiveId" clId="{24355012-C97F-4D80-BAEE-9A3BD22F4C7C}" dt="2020-06-03T19:37:05.022" v="3" actId="2696"/>
        <pc:sldMkLst>
          <pc:docMk/>
          <pc:sldMk cId="3250415970" sldId="486"/>
        </pc:sldMkLst>
      </pc:sldChg>
      <pc:sldChg chg="del">
        <pc:chgData name="Samsoon Inayat" userId="0c4d59066b61adba" providerId="LiveId" clId="{24355012-C97F-4D80-BAEE-9A3BD22F4C7C}" dt="2020-06-03T19:37:05.029" v="4" actId="2696"/>
        <pc:sldMkLst>
          <pc:docMk/>
          <pc:sldMk cId="1122525165" sldId="487"/>
        </pc:sldMkLst>
      </pc:sldChg>
      <pc:sldChg chg="del">
        <pc:chgData name="Samsoon Inayat" userId="0c4d59066b61adba" providerId="LiveId" clId="{24355012-C97F-4D80-BAEE-9A3BD22F4C7C}" dt="2020-06-03T19:37:05.045" v="5" actId="2696"/>
        <pc:sldMkLst>
          <pc:docMk/>
          <pc:sldMk cId="3326386871" sldId="488"/>
        </pc:sldMkLst>
      </pc:sldChg>
      <pc:sldChg chg="del">
        <pc:chgData name="Samsoon Inayat" userId="0c4d59066b61adba" providerId="LiveId" clId="{24355012-C97F-4D80-BAEE-9A3BD22F4C7C}" dt="2020-06-03T19:37:05.001" v="0" actId="2696"/>
        <pc:sldMkLst>
          <pc:docMk/>
          <pc:sldMk cId="58895829" sldId="513"/>
        </pc:sldMkLst>
      </pc:sldChg>
      <pc:sldChg chg="del">
        <pc:chgData name="Samsoon Inayat" userId="0c4d59066b61adba" providerId="LiveId" clId="{24355012-C97F-4D80-BAEE-9A3BD22F4C7C}" dt="2020-06-03T19:37:05.008" v="1" actId="2696"/>
        <pc:sldMkLst>
          <pc:docMk/>
          <pc:sldMk cId="750003311" sldId="514"/>
        </pc:sldMkLst>
      </pc:sldChg>
      <pc:sldChg chg="modSp add">
        <pc:chgData name="Samsoon Inayat" userId="0c4d59066b61adba" providerId="LiveId" clId="{24355012-C97F-4D80-BAEE-9A3BD22F4C7C}" dt="2020-06-03T19:37:55.508" v="76" actId="20577"/>
        <pc:sldMkLst>
          <pc:docMk/>
          <pc:sldMk cId="3809701079" sldId="516"/>
        </pc:sldMkLst>
        <pc:spChg chg="mod">
          <ac:chgData name="Samsoon Inayat" userId="0c4d59066b61adba" providerId="LiveId" clId="{24355012-C97F-4D80-BAEE-9A3BD22F4C7C}" dt="2020-06-03T19:37:55.508" v="76" actId="20577"/>
          <ac:spMkLst>
            <pc:docMk/>
            <pc:sldMk cId="3809701079" sldId="516"/>
            <ac:spMk id="2" creationId="{E277B537-4D3F-462D-8271-5A230D4ECD7F}"/>
          </ac:spMkLst>
        </pc:spChg>
      </pc:sldChg>
      <pc:sldChg chg="addSp delSp modSp add">
        <pc:chgData name="Samsoon Inayat" userId="0c4d59066b61adba" providerId="LiveId" clId="{24355012-C97F-4D80-BAEE-9A3BD22F4C7C}" dt="2020-06-03T20:41:43.931" v="123" actId="6549"/>
        <pc:sldMkLst>
          <pc:docMk/>
          <pc:sldMk cId="557225056" sldId="517"/>
        </pc:sldMkLst>
        <pc:spChg chg="mod">
          <ac:chgData name="Samsoon Inayat" userId="0c4d59066b61adba" providerId="LiveId" clId="{24355012-C97F-4D80-BAEE-9A3BD22F4C7C}" dt="2020-06-03T20:41:43.931" v="123" actId="6549"/>
          <ac:spMkLst>
            <pc:docMk/>
            <pc:sldMk cId="557225056" sldId="517"/>
            <ac:spMk id="2" creationId="{E9628807-3F6D-4CBE-959C-C7A870D838CF}"/>
          </ac:spMkLst>
        </pc:spChg>
        <pc:spChg chg="add del">
          <ac:chgData name="Samsoon Inayat" userId="0c4d59066b61adba" providerId="LiveId" clId="{24355012-C97F-4D80-BAEE-9A3BD22F4C7C}" dt="2020-06-03T20:40:31.613" v="117"/>
          <ac:spMkLst>
            <pc:docMk/>
            <pc:sldMk cId="557225056" sldId="517"/>
            <ac:spMk id="4" creationId="{488C0961-3CD4-41A0-8611-25C84F3EC3F4}"/>
          </ac:spMkLst>
        </pc:spChg>
        <pc:spChg chg="add mod">
          <ac:chgData name="Samsoon Inayat" userId="0c4d59066b61adba" providerId="LiveId" clId="{24355012-C97F-4D80-BAEE-9A3BD22F4C7C}" dt="2020-06-03T20:41:05.508" v="122" actId="1076"/>
          <ac:spMkLst>
            <pc:docMk/>
            <pc:sldMk cId="557225056" sldId="517"/>
            <ac:spMk id="5" creationId="{312420FC-734C-4345-9F04-F11C30383A01}"/>
          </ac:spMkLst>
        </pc:spChg>
        <pc:picChg chg="add mod">
          <ac:chgData name="Samsoon Inayat" userId="0c4d59066b61adba" providerId="LiveId" clId="{24355012-C97F-4D80-BAEE-9A3BD22F4C7C}" dt="2020-06-03T20:40:26.692" v="116" actId="1076"/>
          <ac:picMkLst>
            <pc:docMk/>
            <pc:sldMk cId="557225056" sldId="517"/>
            <ac:picMk id="3" creationId="{2EC6D3B0-EEE8-41F4-AF9A-7DA74742F917}"/>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3.png>
</file>

<file path=ppt/media/image46.png>
</file>

<file path=ppt/media/image47.png>
</file>

<file path=ppt/media/image49.png>
</file>

<file path=ppt/media/image5.png>
</file>

<file path=ppt/media/image50.png>
</file>

<file path=ppt/media/image51.png>
</file>

<file path=ppt/media/image52.jpe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B43AB63D-ECD5-47C5-B585-623991415540}" type="datetimeFigureOut">
              <a:rPr lang="en-US" smtClean="0"/>
              <a:t>6/28/2020</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DF19510A-0EB6-45BE-93F0-ACD798818890}" type="slidenum">
              <a:rPr lang="en-US" smtClean="0"/>
              <a:t>‹#›</a:t>
            </a:fld>
            <a:endParaRPr lang="en-US"/>
          </a:p>
        </p:txBody>
      </p:sp>
    </p:spTree>
    <p:extLst>
      <p:ext uri="{BB962C8B-B14F-4D97-AF65-F5344CB8AC3E}">
        <p14:creationId xmlns:p14="http://schemas.microsoft.com/office/powerpoint/2010/main" val="14459399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19510A-0EB6-45BE-93F0-ACD798818890}" type="slidenum">
              <a:rPr lang="en-US" smtClean="0"/>
              <a:t>1</a:t>
            </a:fld>
            <a:endParaRPr lang="en-US"/>
          </a:p>
        </p:txBody>
      </p:sp>
    </p:spTree>
    <p:extLst>
      <p:ext uri="{BB962C8B-B14F-4D97-AF65-F5344CB8AC3E}">
        <p14:creationId xmlns:p14="http://schemas.microsoft.com/office/powerpoint/2010/main" val="175447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frames of references:</a:t>
            </a:r>
          </a:p>
          <a:p>
            <a:pPr marL="228600" indent="-228600">
              <a:buAutoNum type="arabicParenR"/>
            </a:pPr>
            <a:r>
              <a:rPr lang="en-US" dirty="0"/>
              <a:t>Air puff frame of reference</a:t>
            </a:r>
          </a:p>
          <a:p>
            <a:pPr marL="228600" indent="-228600">
              <a:buAutoNum type="arabicParenR"/>
            </a:pPr>
            <a:r>
              <a:rPr lang="en-US" dirty="0"/>
              <a:t>Belt frame of reference</a:t>
            </a:r>
          </a:p>
        </p:txBody>
      </p:sp>
      <p:sp>
        <p:nvSpPr>
          <p:cNvPr id="4" name="Slide Number Placeholder 3"/>
          <p:cNvSpPr>
            <a:spLocks noGrp="1"/>
          </p:cNvSpPr>
          <p:nvPr>
            <p:ph type="sldNum" sz="quarter" idx="5"/>
          </p:nvPr>
        </p:nvSpPr>
        <p:spPr/>
        <p:txBody>
          <a:bodyPr/>
          <a:lstStyle/>
          <a:p>
            <a:fld id="{DF19510A-0EB6-45BE-93F0-ACD798818890}" type="slidenum">
              <a:rPr lang="en-US" smtClean="0"/>
              <a:t>7</a:t>
            </a:fld>
            <a:endParaRPr lang="en-US"/>
          </a:p>
        </p:txBody>
      </p:sp>
    </p:spTree>
    <p:extLst>
      <p:ext uri="{BB962C8B-B14F-4D97-AF65-F5344CB8AC3E}">
        <p14:creationId xmlns:p14="http://schemas.microsoft.com/office/powerpoint/2010/main" val="24720296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Presumably most place responses are driven by internal path integrators</a:t>
            </a:r>
          </a:p>
        </p:txBody>
      </p:sp>
      <p:sp>
        <p:nvSpPr>
          <p:cNvPr id="4" name="Slide Number Placeholder 3"/>
          <p:cNvSpPr>
            <a:spLocks noGrp="1"/>
          </p:cNvSpPr>
          <p:nvPr>
            <p:ph type="sldNum" sz="quarter" idx="5"/>
          </p:nvPr>
        </p:nvSpPr>
        <p:spPr/>
        <p:txBody>
          <a:bodyPr/>
          <a:lstStyle/>
          <a:p>
            <a:fld id="{DF19510A-0EB6-45BE-93F0-ACD798818890}" type="slidenum">
              <a:rPr lang="en-US" smtClean="0"/>
              <a:t>12</a:t>
            </a:fld>
            <a:endParaRPr lang="en-US"/>
          </a:p>
        </p:txBody>
      </p:sp>
    </p:spTree>
    <p:extLst>
      <p:ext uri="{BB962C8B-B14F-4D97-AF65-F5344CB8AC3E}">
        <p14:creationId xmlns:p14="http://schemas.microsoft.com/office/powerpoint/2010/main" val="722305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Single sensory input and see place cell responses? Presumable most place responses are driven by internal path integrators</a:t>
            </a:r>
          </a:p>
          <a:p>
            <a:r>
              <a:rPr lang="en-US" dirty="0"/>
              <a:t>2) We create a mismatch between external environment and internal path integration </a:t>
            </a:r>
            <a:r>
              <a:rPr lang="en-US" dirty="0">
                <a:sym typeface="Wingdings" panose="05000000000000000000" pitchFamily="2" charset="2"/>
              </a:rPr>
              <a:t> we might see place cell firing</a:t>
            </a:r>
          </a:p>
          <a:p>
            <a:r>
              <a:rPr lang="en-US" dirty="0">
                <a:sym typeface="Wingdings" panose="05000000000000000000" pitchFamily="2" charset="2"/>
              </a:rPr>
              <a:t>3) We can introduce sensory cues and see their effect</a:t>
            </a:r>
            <a:endParaRPr lang="en-US" dirty="0"/>
          </a:p>
        </p:txBody>
      </p:sp>
      <p:sp>
        <p:nvSpPr>
          <p:cNvPr id="4" name="Slide Number Placeholder 3"/>
          <p:cNvSpPr>
            <a:spLocks noGrp="1"/>
          </p:cNvSpPr>
          <p:nvPr>
            <p:ph type="sldNum" sz="quarter" idx="5"/>
          </p:nvPr>
        </p:nvSpPr>
        <p:spPr/>
        <p:txBody>
          <a:bodyPr/>
          <a:lstStyle/>
          <a:p>
            <a:fld id="{DF19510A-0EB6-45BE-93F0-ACD798818890}" type="slidenum">
              <a:rPr lang="en-US" smtClean="0"/>
              <a:t>13</a:t>
            </a:fld>
            <a:endParaRPr lang="en-US"/>
          </a:p>
        </p:txBody>
      </p:sp>
    </p:spTree>
    <p:extLst>
      <p:ext uri="{BB962C8B-B14F-4D97-AF65-F5344CB8AC3E}">
        <p14:creationId xmlns:p14="http://schemas.microsoft.com/office/powerpoint/2010/main" val="1908008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19510A-0EB6-45BE-93F0-ACD798818890}" type="slidenum">
              <a:rPr lang="en-US" smtClean="0"/>
              <a:t>14</a:t>
            </a:fld>
            <a:endParaRPr lang="en-US"/>
          </a:p>
        </p:txBody>
      </p:sp>
    </p:spTree>
    <p:extLst>
      <p:ext uri="{BB962C8B-B14F-4D97-AF65-F5344CB8AC3E}">
        <p14:creationId xmlns:p14="http://schemas.microsoft.com/office/powerpoint/2010/main" val="2585657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19510A-0EB6-45BE-93F0-ACD798818890}" type="slidenum">
              <a:rPr lang="en-US" smtClean="0"/>
              <a:t>15</a:t>
            </a:fld>
            <a:endParaRPr lang="en-US"/>
          </a:p>
        </p:txBody>
      </p:sp>
    </p:spTree>
    <p:extLst>
      <p:ext uri="{BB962C8B-B14F-4D97-AF65-F5344CB8AC3E}">
        <p14:creationId xmlns:p14="http://schemas.microsoft.com/office/powerpoint/2010/main" val="817654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19510A-0EB6-45BE-93F0-ACD798818890}" type="slidenum">
              <a:rPr lang="en-US" smtClean="0"/>
              <a:t>16</a:t>
            </a:fld>
            <a:endParaRPr lang="en-US"/>
          </a:p>
        </p:txBody>
      </p:sp>
    </p:spTree>
    <p:extLst>
      <p:ext uri="{BB962C8B-B14F-4D97-AF65-F5344CB8AC3E}">
        <p14:creationId xmlns:p14="http://schemas.microsoft.com/office/powerpoint/2010/main" val="41235795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19510A-0EB6-45BE-93F0-ACD798818890}" type="slidenum">
              <a:rPr lang="en-US" smtClean="0"/>
              <a:t>17</a:t>
            </a:fld>
            <a:endParaRPr lang="en-US"/>
          </a:p>
        </p:txBody>
      </p:sp>
    </p:spTree>
    <p:extLst>
      <p:ext uri="{BB962C8B-B14F-4D97-AF65-F5344CB8AC3E}">
        <p14:creationId xmlns:p14="http://schemas.microsoft.com/office/powerpoint/2010/main" val="26168541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DF19510A-0EB6-45BE-93F0-ACD798818890}" type="slidenum">
              <a:rPr lang="en-US" smtClean="0"/>
              <a:t>26</a:t>
            </a:fld>
            <a:endParaRPr lang="en-US"/>
          </a:p>
        </p:txBody>
      </p:sp>
    </p:spTree>
    <p:extLst>
      <p:ext uri="{BB962C8B-B14F-4D97-AF65-F5344CB8AC3E}">
        <p14:creationId xmlns:p14="http://schemas.microsoft.com/office/powerpoint/2010/main" val="2097107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21509F4E-2B22-4FDA-A840-9ACE3642B1BA}"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3F999-F2B2-4D34-B825-525AFD6816E5}"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3288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509F4E-2B22-4FDA-A840-9ACE3642B1BA}"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3F999-F2B2-4D34-B825-525AFD6816E5}" type="slidenum">
              <a:rPr lang="en-US" smtClean="0"/>
              <a:t>‹#›</a:t>
            </a:fld>
            <a:endParaRPr lang="en-US"/>
          </a:p>
        </p:txBody>
      </p:sp>
    </p:spTree>
    <p:extLst>
      <p:ext uri="{BB962C8B-B14F-4D97-AF65-F5344CB8AC3E}">
        <p14:creationId xmlns:p14="http://schemas.microsoft.com/office/powerpoint/2010/main" val="3275216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509F4E-2B22-4FDA-A840-9ACE3642B1BA}"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3F999-F2B2-4D34-B825-525AFD6816E5}"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970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509F4E-2B22-4FDA-A840-9ACE3642B1BA}"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3F999-F2B2-4D34-B825-525AFD6816E5}" type="slidenum">
              <a:rPr lang="en-US" smtClean="0"/>
              <a:t>‹#›</a:t>
            </a:fld>
            <a:endParaRPr lang="en-US"/>
          </a:p>
        </p:txBody>
      </p:sp>
      <p:sp>
        <p:nvSpPr>
          <p:cNvPr id="7" name="Title Placeholder 1">
            <a:extLst>
              <a:ext uri="{FF2B5EF4-FFF2-40B4-BE49-F238E27FC236}">
                <a16:creationId xmlns:a16="http://schemas.microsoft.com/office/drawing/2014/main" xmlns="" id="{50DB94D4-137D-462C-831A-48E849C0585D}"/>
              </a:ext>
            </a:extLst>
          </p:cNvPr>
          <p:cNvSpPr>
            <a:spLocks noGrp="1"/>
          </p:cNvSpPr>
          <p:nvPr>
            <p:ph type="title"/>
          </p:nvPr>
        </p:nvSpPr>
        <p:spPr>
          <a:xfrm>
            <a:off x="512615" y="98201"/>
            <a:ext cx="11217561" cy="834672"/>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979951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1509F4E-2B22-4FDA-A840-9ACE3642B1BA}" type="datetimeFigureOut">
              <a:rPr lang="en-US" smtClean="0"/>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3F999-F2B2-4D34-B825-525AFD6816E5}"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5062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20741" y="1321603"/>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946396" y="1247712"/>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1509F4E-2B22-4FDA-A840-9ACE3642B1BA}" type="datetimeFigureOut">
              <a:rPr lang="en-US" smtClean="0"/>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C3F999-F2B2-4D34-B825-525AFD6816E5}" type="slidenum">
              <a:rPr lang="en-US" smtClean="0"/>
              <a:t>‹#›</a:t>
            </a:fld>
            <a:endParaRPr lang="en-US"/>
          </a:p>
        </p:txBody>
      </p:sp>
      <p:sp>
        <p:nvSpPr>
          <p:cNvPr id="8" name="Title Placeholder 1">
            <a:extLst>
              <a:ext uri="{FF2B5EF4-FFF2-40B4-BE49-F238E27FC236}">
                <a16:creationId xmlns:a16="http://schemas.microsoft.com/office/drawing/2014/main" xmlns="" id="{9C933FB4-99BB-4B42-88AF-36FA58F2DC9D}"/>
              </a:ext>
            </a:extLst>
          </p:cNvPr>
          <p:cNvSpPr>
            <a:spLocks noGrp="1"/>
          </p:cNvSpPr>
          <p:nvPr>
            <p:ph type="title"/>
          </p:nvPr>
        </p:nvSpPr>
        <p:spPr>
          <a:xfrm>
            <a:off x="512615" y="98201"/>
            <a:ext cx="11217561" cy="834672"/>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764332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2560" y="1702558"/>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2560" y="2490710"/>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89320" y="1702558"/>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89320" y="2490710"/>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509F4E-2B22-4FDA-A840-9ACE3642B1BA}" type="datetimeFigureOut">
              <a:rPr lang="en-US" smtClean="0"/>
              <a:t>6/28/2020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C3F999-F2B2-4D34-B825-525AFD6816E5}" type="slidenum">
              <a:rPr lang="en-US" smtClean="0"/>
              <a:t>‹#›</a:t>
            </a:fld>
            <a:endParaRPr lang="en-US"/>
          </a:p>
        </p:txBody>
      </p:sp>
    </p:spTree>
    <p:extLst>
      <p:ext uri="{BB962C8B-B14F-4D97-AF65-F5344CB8AC3E}">
        <p14:creationId xmlns:p14="http://schemas.microsoft.com/office/powerpoint/2010/main" val="1153110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1509F4E-2B22-4FDA-A840-9ACE3642B1BA}" type="datetimeFigureOut">
              <a:rPr lang="en-US" smtClean="0"/>
              <a:t>6/28/2020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C3F999-F2B2-4D34-B825-525AFD6816E5}" type="slidenum">
              <a:rPr lang="en-US" smtClean="0"/>
              <a:t>‹#›</a:t>
            </a:fld>
            <a:endParaRPr lang="en-US"/>
          </a:p>
        </p:txBody>
      </p:sp>
    </p:spTree>
    <p:extLst>
      <p:ext uri="{BB962C8B-B14F-4D97-AF65-F5344CB8AC3E}">
        <p14:creationId xmlns:p14="http://schemas.microsoft.com/office/powerpoint/2010/main" val="2806699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509F4E-2B22-4FDA-A840-9ACE3642B1BA}" type="datetimeFigureOut">
              <a:rPr lang="en-US" smtClean="0"/>
              <a:t>6/28/2020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C3F999-F2B2-4D34-B825-525AFD6816E5}" type="slidenum">
              <a:rPr lang="en-US" smtClean="0"/>
              <a:t>‹#›</a:t>
            </a:fld>
            <a:endParaRPr lang="en-US"/>
          </a:p>
        </p:txBody>
      </p:sp>
    </p:spTree>
    <p:extLst>
      <p:ext uri="{BB962C8B-B14F-4D97-AF65-F5344CB8AC3E}">
        <p14:creationId xmlns:p14="http://schemas.microsoft.com/office/powerpoint/2010/main" val="4289422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529979" y="85268"/>
            <a:ext cx="4389120" cy="1737360"/>
          </a:xfrm>
        </p:spPr>
        <p:txBody>
          <a:bodyPr>
            <a:noAutofit/>
          </a:bodyPr>
          <a:lstStyle>
            <a:lvl1pPr>
              <a:lnSpc>
                <a:spcPct val="80000"/>
              </a:lnSpc>
              <a:defRPr sz="4000" baseline="0"/>
            </a:lvl1pPr>
          </a:lstStyle>
          <a:p>
            <a:r>
              <a:rPr lang="en-US" dirty="0"/>
              <a:t>Click to edit Master title style</a:t>
            </a:r>
          </a:p>
        </p:txBody>
      </p:sp>
      <p:sp>
        <p:nvSpPr>
          <p:cNvPr id="3" name="Content Placeholder 2"/>
          <p:cNvSpPr>
            <a:spLocks noGrp="1"/>
          </p:cNvSpPr>
          <p:nvPr>
            <p:ph idx="1"/>
          </p:nvPr>
        </p:nvSpPr>
        <p:spPr>
          <a:xfrm>
            <a:off x="5193543" y="66795"/>
            <a:ext cx="6468477" cy="5869877"/>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29979" y="2174379"/>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1509F4E-2B22-4FDA-A840-9ACE3642B1BA}" type="datetimeFigureOut">
              <a:rPr lang="en-US" smtClean="0"/>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C3F999-F2B2-4D34-B825-525AFD6816E5}" type="slidenum">
              <a:rPr lang="en-US" smtClean="0"/>
              <a:t>‹#›</a:t>
            </a:fld>
            <a:endParaRPr lang="en-US"/>
          </a:p>
        </p:txBody>
      </p:sp>
    </p:spTree>
    <p:extLst>
      <p:ext uri="{BB962C8B-B14F-4D97-AF65-F5344CB8AC3E}">
        <p14:creationId xmlns:p14="http://schemas.microsoft.com/office/powerpoint/2010/main" val="245715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1509F4E-2B22-4FDA-A840-9ACE3642B1BA}" type="datetimeFigureOut">
              <a:rPr lang="en-US" smtClean="0"/>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C3F999-F2B2-4D34-B825-525AFD6816E5}"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1726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2615" y="98201"/>
            <a:ext cx="11217561" cy="83467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512615" y="1212171"/>
            <a:ext cx="11217564" cy="4893065"/>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12615" y="6472257"/>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1509F4E-2B22-4FDA-A840-9ACE3642B1BA}" type="datetimeFigureOut">
              <a:rPr lang="en-US" smtClean="0"/>
              <a:t>6/28/2020</a:t>
            </a:fld>
            <a:endParaRPr lang="en-US"/>
          </a:p>
        </p:txBody>
      </p:sp>
      <p:sp>
        <p:nvSpPr>
          <p:cNvPr id="5" name="Footer Placeholder 4"/>
          <p:cNvSpPr>
            <a:spLocks noGrp="1"/>
          </p:cNvSpPr>
          <p:nvPr>
            <p:ph type="ftr" sz="quarter" idx="3"/>
          </p:nvPr>
        </p:nvSpPr>
        <p:spPr>
          <a:xfrm>
            <a:off x="4842932" y="6498412"/>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74277" y="651688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6C3F999-F2B2-4D34-B825-525AFD6816E5}" type="slidenum">
              <a:rPr lang="en-US" smtClean="0"/>
              <a:t>‹#›</a:t>
            </a:fld>
            <a:endParaRPr lang="en-US" dirty="0"/>
          </a:p>
        </p:txBody>
      </p:sp>
      <p:cxnSp>
        <p:nvCxnSpPr>
          <p:cNvPr id="7" name="Straight Connector 6"/>
          <p:cNvCxnSpPr/>
          <p:nvPr/>
        </p:nvCxnSpPr>
        <p:spPr>
          <a:xfrm flipV="1">
            <a:off x="512616" y="98201"/>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595971"/>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txStyles>
    <p:titleStyle>
      <a:lvl1pPr algn="l" defTabSz="914400" rtl="0" eaLnBrk="1" latinLnBrk="0" hangingPunct="1">
        <a:lnSpc>
          <a:spcPct val="80000"/>
        </a:lnSpc>
        <a:spcBef>
          <a:spcPct val="0"/>
        </a:spcBef>
        <a:buNone/>
        <a:defRPr sz="4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6.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png"/><Relationship Id="rId1" Type="http://schemas.openxmlformats.org/officeDocument/2006/relationships/slideLayout" Target="../slideLayouts/slideLayout6.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5.xml"/><Relationship Id="rId5" Type="http://schemas.openxmlformats.org/officeDocument/2006/relationships/image" Target="../media/image52.jpeg"/><Relationship Id="rId4" Type="http://schemas.openxmlformats.org/officeDocument/2006/relationships/image" Target="../media/image5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xmlns="" id="{E76395FC-D420-49D7-893D-60D1BBE1AA96}"/>
              </a:ext>
            </a:extLst>
          </p:cNvPr>
          <p:cNvSpPr>
            <a:spLocks noGrp="1"/>
          </p:cNvSpPr>
          <p:nvPr>
            <p:ph type="subTitle" idx="1"/>
          </p:nvPr>
        </p:nvSpPr>
        <p:spPr>
          <a:xfrm>
            <a:off x="8610600" y="4960137"/>
            <a:ext cx="1981200" cy="1463040"/>
          </a:xfrm>
        </p:spPr>
        <p:txBody>
          <a:bodyPr/>
          <a:lstStyle/>
          <a:p>
            <a:r>
              <a:rPr lang="en-US" dirty="0"/>
              <a:t>Sam Inayat</a:t>
            </a:r>
          </a:p>
          <a:p>
            <a:r>
              <a:rPr lang="en-US" dirty="0"/>
              <a:t>June 29, 2020</a:t>
            </a:r>
          </a:p>
        </p:txBody>
      </p:sp>
      <p:sp>
        <p:nvSpPr>
          <p:cNvPr id="4" name="Rectangle 3"/>
          <p:cNvSpPr/>
          <p:nvPr/>
        </p:nvSpPr>
        <p:spPr>
          <a:xfrm>
            <a:off x="0" y="0"/>
            <a:ext cx="12192000" cy="46316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xmlns="" id="{CC0E862F-E232-4201-AE55-A902592C94C4}"/>
              </a:ext>
            </a:extLst>
          </p:cNvPr>
          <p:cNvPicPr>
            <a:picLocks noChangeAspect="1"/>
          </p:cNvPicPr>
          <p:nvPr/>
        </p:nvPicPr>
        <p:blipFill>
          <a:blip r:embed="rId3"/>
          <a:stretch>
            <a:fillRect/>
          </a:stretch>
        </p:blipFill>
        <p:spPr>
          <a:xfrm>
            <a:off x="642510" y="434823"/>
            <a:ext cx="1696720" cy="2284511"/>
          </a:xfrm>
          <a:prstGeom prst="rect">
            <a:avLst/>
          </a:prstGeom>
        </p:spPr>
      </p:pic>
      <p:sp>
        <p:nvSpPr>
          <p:cNvPr id="8" name="Title 7">
            <a:extLst>
              <a:ext uri="{FF2B5EF4-FFF2-40B4-BE49-F238E27FC236}">
                <a16:creationId xmlns:a16="http://schemas.microsoft.com/office/drawing/2014/main" xmlns="" id="{D2295A9A-2E6F-4DDA-8D0D-2965C14547E9}"/>
              </a:ext>
            </a:extLst>
          </p:cNvPr>
          <p:cNvSpPr>
            <a:spLocks noGrp="1"/>
          </p:cNvSpPr>
          <p:nvPr>
            <p:ph type="ctrTitle"/>
          </p:nvPr>
        </p:nvSpPr>
        <p:spPr>
          <a:xfrm>
            <a:off x="304800" y="4960137"/>
            <a:ext cx="8051800" cy="1463040"/>
          </a:xfrm>
        </p:spPr>
        <p:txBody>
          <a:bodyPr>
            <a:noAutofit/>
          </a:bodyPr>
          <a:lstStyle/>
          <a:p>
            <a:r>
              <a:rPr lang="en-US" sz="2400" b="1" dirty="0">
                <a:solidFill>
                  <a:srgbClr val="C00000"/>
                </a:solidFill>
              </a:rPr>
              <a:t>Information coding in CA1 Hippocampus in an Aversive-Stimulus based treadmill running task in head-fixed mice</a:t>
            </a:r>
            <a:br>
              <a:rPr lang="en-US" sz="2400" b="1" dirty="0">
                <a:solidFill>
                  <a:srgbClr val="C00000"/>
                </a:solidFill>
              </a:rPr>
            </a:br>
            <a:r>
              <a:rPr lang="en-US" sz="1200" b="1" cap="none" dirty="0">
                <a:solidFill>
                  <a:srgbClr val="0000FF"/>
                </a:solidFill>
              </a:rPr>
              <a:t>Samsoon Inayat, Brendan McAllister, </a:t>
            </a:r>
            <a:r>
              <a:rPr lang="en-US" sz="1200" b="1" cap="none" dirty="0" err="1">
                <a:solidFill>
                  <a:srgbClr val="0000FF"/>
                </a:solidFill>
              </a:rPr>
              <a:t>Jianjun</a:t>
            </a:r>
            <a:r>
              <a:rPr lang="en-US" sz="1200" b="1" cap="none" dirty="0">
                <a:solidFill>
                  <a:srgbClr val="0000FF"/>
                </a:solidFill>
              </a:rPr>
              <a:t> Sun, Bruce McNaughton, Majid Mohajerani</a:t>
            </a:r>
            <a:endParaRPr lang="en-US" sz="1200" cap="none" dirty="0">
              <a:solidFill>
                <a:srgbClr val="0000FF"/>
              </a:solidFill>
            </a:endParaRPr>
          </a:p>
        </p:txBody>
      </p:sp>
    </p:spTree>
    <p:extLst>
      <p:ext uri="{BB962C8B-B14F-4D97-AF65-F5344CB8AC3E}">
        <p14:creationId xmlns:p14="http://schemas.microsoft.com/office/powerpoint/2010/main" val="1492238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xmlns="" id="{FC476D0D-AA6E-4D48-BD43-DEB3EAC9579E}"/>
              </a:ext>
            </a:extLst>
          </p:cNvPr>
          <p:cNvPicPr>
            <a:picLocks noChangeAspect="1"/>
          </p:cNvPicPr>
          <p:nvPr/>
        </p:nvPicPr>
        <p:blipFill>
          <a:blip r:embed="rId2"/>
          <a:stretch>
            <a:fillRect/>
          </a:stretch>
        </p:blipFill>
        <p:spPr>
          <a:xfrm>
            <a:off x="8165461" y="1949131"/>
            <a:ext cx="3143248" cy="2514600"/>
          </a:xfrm>
          <a:prstGeom prst="rect">
            <a:avLst/>
          </a:prstGeom>
        </p:spPr>
      </p:pic>
      <p:sp>
        <p:nvSpPr>
          <p:cNvPr id="2" name="Title 1">
            <a:extLst>
              <a:ext uri="{FF2B5EF4-FFF2-40B4-BE49-F238E27FC236}">
                <a16:creationId xmlns:a16="http://schemas.microsoft.com/office/drawing/2014/main" xmlns="" id="{8AE5E04C-677E-45B6-A78A-5B41BAB16BFF}"/>
              </a:ext>
            </a:extLst>
          </p:cNvPr>
          <p:cNvSpPr>
            <a:spLocks noGrp="1"/>
          </p:cNvSpPr>
          <p:nvPr>
            <p:ph type="title"/>
          </p:nvPr>
        </p:nvSpPr>
        <p:spPr/>
        <p:txBody>
          <a:bodyPr/>
          <a:lstStyle/>
          <a:p>
            <a:r>
              <a:rPr lang="en-US" dirty="0"/>
              <a:t>Results – speed </a:t>
            </a:r>
            <a:r>
              <a:rPr lang="en-US" dirty="0">
                <a:sym typeface="Wingdings" panose="05000000000000000000" pitchFamily="2" charset="2"/>
              </a:rPr>
              <a:t></a:t>
            </a:r>
            <a:r>
              <a:rPr lang="en-US" dirty="0"/>
              <a:t>Air-puff Training</a:t>
            </a:r>
          </a:p>
        </p:txBody>
      </p:sp>
      <p:pic>
        <p:nvPicPr>
          <p:cNvPr id="3" name="Picture 2">
            <a:extLst>
              <a:ext uri="{FF2B5EF4-FFF2-40B4-BE49-F238E27FC236}">
                <a16:creationId xmlns:a16="http://schemas.microsoft.com/office/drawing/2014/main" xmlns="" id="{F115D30D-BC13-4F90-9F33-2A2FAFEDA846}"/>
              </a:ext>
            </a:extLst>
          </p:cNvPr>
          <p:cNvPicPr>
            <a:picLocks noChangeAspect="1"/>
          </p:cNvPicPr>
          <p:nvPr/>
        </p:nvPicPr>
        <p:blipFill>
          <a:blip r:embed="rId3"/>
          <a:stretch>
            <a:fillRect/>
          </a:stretch>
        </p:blipFill>
        <p:spPr>
          <a:xfrm>
            <a:off x="4522305" y="2286316"/>
            <a:ext cx="3147389" cy="2514600"/>
          </a:xfrm>
          <a:prstGeom prst="rect">
            <a:avLst/>
          </a:prstGeom>
        </p:spPr>
      </p:pic>
      <p:pic>
        <p:nvPicPr>
          <p:cNvPr id="4" name="Picture 3">
            <a:extLst>
              <a:ext uri="{FF2B5EF4-FFF2-40B4-BE49-F238E27FC236}">
                <a16:creationId xmlns:a16="http://schemas.microsoft.com/office/drawing/2014/main" xmlns="" id="{1CA65F5E-EEA4-4F3E-9137-26ECF7370D62}"/>
              </a:ext>
            </a:extLst>
          </p:cNvPr>
          <p:cNvPicPr>
            <a:picLocks noChangeAspect="1"/>
          </p:cNvPicPr>
          <p:nvPr/>
        </p:nvPicPr>
        <p:blipFill>
          <a:blip r:embed="rId4"/>
          <a:stretch>
            <a:fillRect/>
          </a:stretch>
        </p:blipFill>
        <p:spPr>
          <a:xfrm>
            <a:off x="844093" y="2286316"/>
            <a:ext cx="3147389" cy="2514600"/>
          </a:xfrm>
          <a:prstGeom prst="rect">
            <a:avLst/>
          </a:prstGeom>
        </p:spPr>
      </p:pic>
      <p:sp>
        <p:nvSpPr>
          <p:cNvPr id="6" name="TextBox 5">
            <a:extLst>
              <a:ext uri="{FF2B5EF4-FFF2-40B4-BE49-F238E27FC236}">
                <a16:creationId xmlns:a16="http://schemas.microsoft.com/office/drawing/2014/main" xmlns="" id="{82A81663-3584-4EDC-81ED-6662B1D9A9F5}"/>
              </a:ext>
            </a:extLst>
          </p:cNvPr>
          <p:cNvSpPr txBox="1"/>
          <p:nvPr/>
        </p:nvSpPr>
        <p:spPr>
          <a:xfrm>
            <a:off x="1972615" y="4524691"/>
            <a:ext cx="1619250" cy="369332"/>
          </a:xfrm>
          <a:prstGeom prst="rect">
            <a:avLst/>
          </a:prstGeom>
          <a:solidFill>
            <a:schemeClr val="bg1"/>
          </a:solidFill>
        </p:spPr>
        <p:txBody>
          <a:bodyPr wrap="square" rtlCol="0">
            <a:spAutoFit/>
          </a:bodyPr>
          <a:lstStyle/>
          <a:p>
            <a:r>
              <a:rPr lang="en-US" b="1" dirty="0"/>
              <a:t>Trial Number</a:t>
            </a:r>
          </a:p>
        </p:txBody>
      </p:sp>
      <p:sp>
        <p:nvSpPr>
          <p:cNvPr id="7" name="TextBox 6">
            <a:extLst>
              <a:ext uri="{FF2B5EF4-FFF2-40B4-BE49-F238E27FC236}">
                <a16:creationId xmlns:a16="http://schemas.microsoft.com/office/drawing/2014/main" xmlns="" id="{F07D86F1-A8DA-48FB-AFEE-FAD5A9BE32BE}"/>
              </a:ext>
            </a:extLst>
          </p:cNvPr>
          <p:cNvSpPr txBox="1"/>
          <p:nvPr/>
        </p:nvSpPr>
        <p:spPr>
          <a:xfrm>
            <a:off x="5392090" y="4524691"/>
            <a:ext cx="2095500" cy="369332"/>
          </a:xfrm>
          <a:prstGeom prst="rect">
            <a:avLst/>
          </a:prstGeom>
          <a:solidFill>
            <a:schemeClr val="bg1"/>
          </a:solidFill>
        </p:spPr>
        <p:txBody>
          <a:bodyPr wrap="square" rtlCol="0">
            <a:spAutoFit/>
          </a:bodyPr>
          <a:lstStyle/>
          <a:p>
            <a:r>
              <a:rPr lang="en-US" b="1" dirty="0"/>
              <a:t>Inter-Trial Number</a:t>
            </a:r>
          </a:p>
        </p:txBody>
      </p:sp>
      <p:sp>
        <p:nvSpPr>
          <p:cNvPr id="8" name="TextBox 7">
            <a:extLst>
              <a:ext uri="{FF2B5EF4-FFF2-40B4-BE49-F238E27FC236}">
                <a16:creationId xmlns:a16="http://schemas.microsoft.com/office/drawing/2014/main" xmlns="" id="{3E047554-674B-49BE-A87C-B2C560F04ABC}"/>
              </a:ext>
            </a:extLst>
          </p:cNvPr>
          <p:cNvSpPr txBox="1"/>
          <p:nvPr/>
        </p:nvSpPr>
        <p:spPr>
          <a:xfrm>
            <a:off x="9471660" y="1610298"/>
            <a:ext cx="1619250" cy="369332"/>
          </a:xfrm>
          <a:prstGeom prst="rect">
            <a:avLst/>
          </a:prstGeom>
          <a:solidFill>
            <a:schemeClr val="bg1"/>
          </a:solidFill>
        </p:spPr>
        <p:txBody>
          <a:bodyPr wrap="square" rtlCol="0">
            <a:spAutoFit/>
          </a:bodyPr>
          <a:lstStyle/>
          <a:p>
            <a:r>
              <a:rPr lang="en-US" b="1" dirty="0"/>
              <a:t>N = 9</a:t>
            </a:r>
          </a:p>
        </p:txBody>
      </p:sp>
      <p:sp>
        <p:nvSpPr>
          <p:cNvPr id="10" name="TextBox 9">
            <a:extLst>
              <a:ext uri="{FF2B5EF4-FFF2-40B4-BE49-F238E27FC236}">
                <a16:creationId xmlns:a16="http://schemas.microsoft.com/office/drawing/2014/main" xmlns="" id="{58879CC4-58F7-4FCE-BA46-4109B5CEE1BD}"/>
              </a:ext>
            </a:extLst>
          </p:cNvPr>
          <p:cNvSpPr txBox="1"/>
          <p:nvPr/>
        </p:nvSpPr>
        <p:spPr>
          <a:xfrm>
            <a:off x="8501850" y="1330760"/>
            <a:ext cx="2806859" cy="369332"/>
          </a:xfrm>
          <a:prstGeom prst="rect">
            <a:avLst/>
          </a:prstGeom>
          <a:noFill/>
        </p:spPr>
        <p:txBody>
          <a:bodyPr wrap="none" rtlCol="0">
            <a:spAutoFit/>
          </a:bodyPr>
          <a:lstStyle/>
          <a:p>
            <a:r>
              <a:rPr lang="en-US" dirty="0"/>
              <a:t>Repeated Measures ANOVA</a:t>
            </a:r>
          </a:p>
        </p:txBody>
      </p:sp>
    </p:spTree>
    <p:extLst>
      <p:ext uri="{BB962C8B-B14F-4D97-AF65-F5344CB8AC3E}">
        <p14:creationId xmlns:p14="http://schemas.microsoft.com/office/powerpoint/2010/main" val="2344183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protocol (different Belt conditions)</a:t>
            </a:r>
          </a:p>
        </p:txBody>
      </p:sp>
      <p:sp>
        <p:nvSpPr>
          <p:cNvPr id="5" name="TextBox 4"/>
          <p:cNvSpPr txBox="1"/>
          <p:nvPr/>
        </p:nvSpPr>
        <p:spPr>
          <a:xfrm>
            <a:off x="1451163" y="2480964"/>
            <a:ext cx="1376516" cy="369332"/>
          </a:xfrm>
          <a:prstGeom prst="rect">
            <a:avLst/>
          </a:prstGeom>
          <a:noFill/>
          <a:ln>
            <a:solidFill>
              <a:schemeClr val="tx1"/>
            </a:solidFill>
          </a:ln>
        </p:spPr>
        <p:txBody>
          <a:bodyPr wrap="square" rtlCol="0">
            <a:spAutoFit/>
          </a:bodyPr>
          <a:lstStyle/>
          <a:p>
            <a:r>
              <a:rPr lang="en-US" dirty="0">
                <a:solidFill>
                  <a:srgbClr val="0000FF"/>
                </a:solidFill>
              </a:rPr>
              <a:t>Condition-1</a:t>
            </a:r>
          </a:p>
        </p:txBody>
      </p:sp>
      <p:sp>
        <p:nvSpPr>
          <p:cNvPr id="6" name="TextBox 5"/>
          <p:cNvSpPr txBox="1"/>
          <p:nvPr/>
        </p:nvSpPr>
        <p:spPr>
          <a:xfrm>
            <a:off x="2827678" y="2480964"/>
            <a:ext cx="1582993" cy="923330"/>
          </a:xfrm>
          <a:prstGeom prst="rect">
            <a:avLst/>
          </a:prstGeom>
          <a:noFill/>
          <a:ln>
            <a:solidFill>
              <a:schemeClr val="tx1"/>
            </a:solidFill>
          </a:ln>
        </p:spPr>
        <p:txBody>
          <a:bodyPr wrap="square" rtlCol="0">
            <a:spAutoFit/>
          </a:bodyPr>
          <a:lstStyle/>
          <a:p>
            <a:r>
              <a:rPr lang="en-US" dirty="0">
                <a:solidFill>
                  <a:srgbClr val="FF0000"/>
                </a:solidFill>
              </a:rPr>
              <a:t>1 minute gap to put cues on belt</a:t>
            </a:r>
          </a:p>
        </p:txBody>
      </p:sp>
      <p:sp>
        <p:nvSpPr>
          <p:cNvPr id="7" name="TextBox 6"/>
          <p:cNvSpPr txBox="1"/>
          <p:nvPr/>
        </p:nvSpPr>
        <p:spPr>
          <a:xfrm>
            <a:off x="4410671" y="2480964"/>
            <a:ext cx="1376516" cy="369332"/>
          </a:xfrm>
          <a:prstGeom prst="rect">
            <a:avLst/>
          </a:prstGeom>
          <a:noFill/>
          <a:ln>
            <a:solidFill>
              <a:schemeClr val="tx1"/>
            </a:solidFill>
          </a:ln>
        </p:spPr>
        <p:txBody>
          <a:bodyPr wrap="square" rtlCol="0">
            <a:spAutoFit/>
          </a:bodyPr>
          <a:lstStyle/>
          <a:p>
            <a:r>
              <a:rPr lang="en-US" dirty="0">
                <a:solidFill>
                  <a:srgbClr val="0000FF"/>
                </a:solidFill>
              </a:rPr>
              <a:t>Condition-2</a:t>
            </a:r>
          </a:p>
        </p:txBody>
      </p:sp>
      <p:sp>
        <p:nvSpPr>
          <p:cNvPr id="8" name="TextBox 7"/>
          <p:cNvSpPr txBox="1"/>
          <p:nvPr/>
        </p:nvSpPr>
        <p:spPr>
          <a:xfrm>
            <a:off x="5785436" y="2480964"/>
            <a:ext cx="1538781" cy="369332"/>
          </a:xfrm>
          <a:prstGeom prst="rect">
            <a:avLst/>
          </a:prstGeom>
          <a:noFill/>
          <a:ln>
            <a:solidFill>
              <a:schemeClr val="tx1"/>
            </a:solidFill>
          </a:ln>
        </p:spPr>
        <p:txBody>
          <a:bodyPr wrap="square" rtlCol="0">
            <a:spAutoFit/>
          </a:bodyPr>
          <a:lstStyle/>
          <a:p>
            <a:r>
              <a:rPr lang="en-US" dirty="0">
                <a:solidFill>
                  <a:srgbClr val="FF0000"/>
                </a:solidFill>
              </a:rPr>
              <a:t>1 min gap</a:t>
            </a:r>
          </a:p>
        </p:txBody>
      </p:sp>
      <p:sp>
        <p:nvSpPr>
          <p:cNvPr id="9" name="TextBox 8"/>
          <p:cNvSpPr txBox="1"/>
          <p:nvPr/>
        </p:nvSpPr>
        <p:spPr>
          <a:xfrm>
            <a:off x="7331519" y="2480964"/>
            <a:ext cx="1376516" cy="369332"/>
          </a:xfrm>
          <a:prstGeom prst="rect">
            <a:avLst/>
          </a:prstGeom>
          <a:noFill/>
          <a:ln>
            <a:solidFill>
              <a:schemeClr val="tx1"/>
            </a:solidFill>
          </a:ln>
        </p:spPr>
        <p:txBody>
          <a:bodyPr wrap="square" rtlCol="0">
            <a:spAutoFit/>
          </a:bodyPr>
          <a:lstStyle/>
          <a:p>
            <a:r>
              <a:rPr lang="en-US" dirty="0">
                <a:solidFill>
                  <a:srgbClr val="0000FF"/>
                </a:solidFill>
              </a:rPr>
              <a:t>Condition-3</a:t>
            </a:r>
          </a:p>
        </p:txBody>
      </p:sp>
      <p:sp>
        <p:nvSpPr>
          <p:cNvPr id="10" name="TextBox 9"/>
          <p:cNvSpPr txBox="1"/>
          <p:nvPr/>
        </p:nvSpPr>
        <p:spPr>
          <a:xfrm>
            <a:off x="1603890" y="2180707"/>
            <a:ext cx="1343523" cy="307777"/>
          </a:xfrm>
          <a:prstGeom prst="rect">
            <a:avLst/>
          </a:prstGeom>
          <a:noFill/>
        </p:spPr>
        <p:txBody>
          <a:bodyPr wrap="square" rtlCol="0">
            <a:spAutoFit/>
          </a:bodyPr>
          <a:lstStyle/>
          <a:p>
            <a:r>
              <a:rPr lang="en-US" sz="1400" dirty="0">
                <a:solidFill>
                  <a:srgbClr val="0000FF"/>
                </a:solidFill>
              </a:rPr>
              <a:t>10 trials</a:t>
            </a:r>
          </a:p>
        </p:txBody>
      </p:sp>
      <p:sp>
        <p:nvSpPr>
          <p:cNvPr id="11" name="TextBox 10"/>
          <p:cNvSpPr txBox="1"/>
          <p:nvPr/>
        </p:nvSpPr>
        <p:spPr>
          <a:xfrm>
            <a:off x="4555150" y="2180707"/>
            <a:ext cx="1343523" cy="307777"/>
          </a:xfrm>
          <a:prstGeom prst="rect">
            <a:avLst/>
          </a:prstGeom>
          <a:noFill/>
        </p:spPr>
        <p:txBody>
          <a:bodyPr wrap="square" rtlCol="0">
            <a:spAutoFit/>
          </a:bodyPr>
          <a:lstStyle/>
          <a:p>
            <a:r>
              <a:rPr lang="en-US" sz="1400" dirty="0">
                <a:solidFill>
                  <a:srgbClr val="0000FF"/>
                </a:solidFill>
              </a:rPr>
              <a:t>10 trials</a:t>
            </a:r>
          </a:p>
        </p:txBody>
      </p:sp>
      <p:sp>
        <p:nvSpPr>
          <p:cNvPr id="12" name="TextBox 11"/>
          <p:cNvSpPr txBox="1"/>
          <p:nvPr/>
        </p:nvSpPr>
        <p:spPr>
          <a:xfrm>
            <a:off x="7436696" y="2194852"/>
            <a:ext cx="1343523" cy="307777"/>
          </a:xfrm>
          <a:prstGeom prst="rect">
            <a:avLst/>
          </a:prstGeom>
          <a:noFill/>
        </p:spPr>
        <p:txBody>
          <a:bodyPr wrap="square" rtlCol="0">
            <a:spAutoFit/>
          </a:bodyPr>
          <a:lstStyle/>
          <a:p>
            <a:r>
              <a:rPr lang="en-US" sz="1400" dirty="0">
                <a:solidFill>
                  <a:srgbClr val="0000FF"/>
                </a:solidFill>
              </a:rPr>
              <a:t>10 trials</a:t>
            </a:r>
          </a:p>
        </p:txBody>
      </p:sp>
      <p:sp>
        <p:nvSpPr>
          <p:cNvPr id="13" name="TextBox 12"/>
          <p:cNvSpPr txBox="1"/>
          <p:nvPr/>
        </p:nvSpPr>
        <p:spPr>
          <a:xfrm>
            <a:off x="770389" y="1811375"/>
            <a:ext cx="2247731" cy="369332"/>
          </a:xfrm>
          <a:prstGeom prst="rect">
            <a:avLst/>
          </a:prstGeom>
          <a:noFill/>
        </p:spPr>
        <p:txBody>
          <a:bodyPr wrap="none" rtlCol="0">
            <a:spAutoFit/>
          </a:bodyPr>
          <a:lstStyle/>
          <a:p>
            <a:r>
              <a:rPr lang="en-US" dirty="0">
                <a:solidFill>
                  <a:srgbClr val="FF0000"/>
                </a:solidFill>
              </a:rPr>
              <a:t>Presentation Sequence</a:t>
            </a:r>
          </a:p>
        </p:txBody>
      </p:sp>
      <p:sp>
        <p:nvSpPr>
          <p:cNvPr id="14" name="TextBox 13"/>
          <p:cNvSpPr txBox="1"/>
          <p:nvPr/>
        </p:nvSpPr>
        <p:spPr>
          <a:xfrm>
            <a:off x="8708035" y="2480964"/>
            <a:ext cx="1538781" cy="923330"/>
          </a:xfrm>
          <a:prstGeom prst="rect">
            <a:avLst/>
          </a:prstGeom>
          <a:noFill/>
          <a:ln>
            <a:solidFill>
              <a:schemeClr val="tx1"/>
            </a:solidFill>
          </a:ln>
        </p:spPr>
        <p:txBody>
          <a:bodyPr wrap="square" rtlCol="0">
            <a:spAutoFit/>
          </a:bodyPr>
          <a:lstStyle/>
          <a:p>
            <a:r>
              <a:rPr lang="en-US" dirty="0">
                <a:solidFill>
                  <a:srgbClr val="FF0000"/>
                </a:solidFill>
              </a:rPr>
              <a:t>1 min gap to remove cues from belt</a:t>
            </a:r>
          </a:p>
        </p:txBody>
      </p:sp>
      <p:sp>
        <p:nvSpPr>
          <p:cNvPr id="15" name="TextBox 14"/>
          <p:cNvSpPr txBox="1"/>
          <p:nvPr/>
        </p:nvSpPr>
        <p:spPr>
          <a:xfrm>
            <a:off x="10245065" y="2480964"/>
            <a:ext cx="1376516" cy="369332"/>
          </a:xfrm>
          <a:prstGeom prst="rect">
            <a:avLst/>
          </a:prstGeom>
          <a:noFill/>
          <a:ln>
            <a:solidFill>
              <a:schemeClr val="tx1"/>
            </a:solidFill>
          </a:ln>
        </p:spPr>
        <p:txBody>
          <a:bodyPr wrap="square" rtlCol="0">
            <a:spAutoFit/>
          </a:bodyPr>
          <a:lstStyle/>
          <a:p>
            <a:r>
              <a:rPr lang="en-US" dirty="0">
                <a:solidFill>
                  <a:srgbClr val="0000FF"/>
                </a:solidFill>
              </a:rPr>
              <a:t>Condition-4</a:t>
            </a:r>
          </a:p>
        </p:txBody>
      </p:sp>
      <p:sp>
        <p:nvSpPr>
          <p:cNvPr id="16" name="TextBox 15"/>
          <p:cNvSpPr txBox="1"/>
          <p:nvPr/>
        </p:nvSpPr>
        <p:spPr>
          <a:xfrm>
            <a:off x="10271340" y="2173187"/>
            <a:ext cx="1343523" cy="307777"/>
          </a:xfrm>
          <a:prstGeom prst="rect">
            <a:avLst/>
          </a:prstGeom>
          <a:noFill/>
        </p:spPr>
        <p:txBody>
          <a:bodyPr wrap="square" rtlCol="0">
            <a:spAutoFit/>
          </a:bodyPr>
          <a:lstStyle/>
          <a:p>
            <a:r>
              <a:rPr lang="en-US" sz="1400" dirty="0">
                <a:solidFill>
                  <a:srgbClr val="0000FF"/>
                </a:solidFill>
              </a:rPr>
              <a:t>10 trials</a:t>
            </a:r>
          </a:p>
        </p:txBody>
      </p:sp>
      <p:grpSp>
        <p:nvGrpSpPr>
          <p:cNvPr id="31" name="Group 30">
            <a:extLst>
              <a:ext uri="{FF2B5EF4-FFF2-40B4-BE49-F238E27FC236}">
                <a16:creationId xmlns:a16="http://schemas.microsoft.com/office/drawing/2014/main" xmlns="" id="{C41651C4-90D3-4303-AAD7-4C68A3ACE389}"/>
              </a:ext>
            </a:extLst>
          </p:cNvPr>
          <p:cNvGrpSpPr/>
          <p:nvPr/>
        </p:nvGrpSpPr>
        <p:grpSpPr>
          <a:xfrm>
            <a:off x="2644680" y="4673989"/>
            <a:ext cx="6507986" cy="1962187"/>
            <a:chOff x="2615083" y="3028196"/>
            <a:chExt cx="6507986" cy="1962187"/>
          </a:xfrm>
        </p:grpSpPr>
        <p:pic>
          <p:nvPicPr>
            <p:cNvPr id="34" name="Picture 33">
              <a:extLst>
                <a:ext uri="{FF2B5EF4-FFF2-40B4-BE49-F238E27FC236}">
                  <a16:creationId xmlns:a16="http://schemas.microsoft.com/office/drawing/2014/main" xmlns="" id="{0F63601B-5BFA-4D9F-A6E2-2BF0E5235D36}"/>
                </a:ext>
              </a:extLst>
            </p:cNvPr>
            <p:cNvPicPr>
              <a:picLocks noChangeAspect="1"/>
            </p:cNvPicPr>
            <p:nvPr/>
          </p:nvPicPr>
          <p:blipFill>
            <a:blip r:embed="rId2"/>
            <a:stretch>
              <a:fillRect/>
            </a:stretch>
          </p:blipFill>
          <p:spPr>
            <a:xfrm>
              <a:off x="4590808" y="3591351"/>
              <a:ext cx="4207451" cy="1399032"/>
            </a:xfrm>
            <a:prstGeom prst="rect">
              <a:avLst/>
            </a:prstGeom>
          </p:spPr>
        </p:pic>
        <p:sp>
          <p:nvSpPr>
            <p:cNvPr id="35" name="TextBox 34">
              <a:extLst>
                <a:ext uri="{FF2B5EF4-FFF2-40B4-BE49-F238E27FC236}">
                  <a16:creationId xmlns:a16="http://schemas.microsoft.com/office/drawing/2014/main" xmlns="" id="{2B8BEC03-DD56-4C7D-9F9A-630435F3A2D7}"/>
                </a:ext>
              </a:extLst>
            </p:cNvPr>
            <p:cNvSpPr txBox="1"/>
            <p:nvPr/>
          </p:nvSpPr>
          <p:spPr>
            <a:xfrm>
              <a:off x="2615083" y="3980900"/>
              <a:ext cx="1461810" cy="369332"/>
            </a:xfrm>
            <a:prstGeom prst="rect">
              <a:avLst/>
            </a:prstGeom>
            <a:noFill/>
          </p:spPr>
          <p:txBody>
            <a:bodyPr wrap="none" rtlCol="0">
              <a:spAutoFit/>
            </a:bodyPr>
            <a:lstStyle/>
            <a:p>
              <a:r>
                <a:rPr lang="en-US" dirty="0">
                  <a:solidFill>
                    <a:srgbClr val="FF0000"/>
                  </a:solidFill>
                </a:rPr>
                <a:t>Trial structure</a:t>
              </a:r>
            </a:p>
          </p:txBody>
        </p:sp>
        <p:sp>
          <p:nvSpPr>
            <p:cNvPr id="37" name="TextBox 36">
              <a:extLst>
                <a:ext uri="{FF2B5EF4-FFF2-40B4-BE49-F238E27FC236}">
                  <a16:creationId xmlns:a16="http://schemas.microsoft.com/office/drawing/2014/main" xmlns="" id="{D529D82F-F528-454A-9432-E1361F0B182C}"/>
                </a:ext>
              </a:extLst>
            </p:cNvPr>
            <p:cNvSpPr txBox="1"/>
            <p:nvPr/>
          </p:nvSpPr>
          <p:spPr>
            <a:xfrm>
              <a:off x="4624814" y="3281769"/>
              <a:ext cx="820982" cy="276999"/>
            </a:xfrm>
            <a:prstGeom prst="rect">
              <a:avLst/>
            </a:prstGeom>
            <a:noFill/>
          </p:spPr>
          <p:txBody>
            <a:bodyPr wrap="square" rtlCol="0">
              <a:spAutoFit/>
            </a:bodyPr>
            <a:lstStyle/>
            <a:p>
              <a:r>
                <a:rPr lang="en-US" sz="1200" dirty="0">
                  <a:solidFill>
                    <a:srgbClr val="0000FF"/>
                  </a:solidFill>
                </a:rPr>
                <a:t>Air onset</a:t>
              </a:r>
            </a:p>
          </p:txBody>
        </p:sp>
        <p:cxnSp>
          <p:nvCxnSpPr>
            <p:cNvPr id="38" name="Straight Arrow Connector 37">
              <a:extLst>
                <a:ext uri="{FF2B5EF4-FFF2-40B4-BE49-F238E27FC236}">
                  <a16:creationId xmlns:a16="http://schemas.microsoft.com/office/drawing/2014/main" xmlns="" id="{DD17A8B5-EE0B-4C0B-A502-426F7A51CBF9}"/>
                </a:ext>
              </a:extLst>
            </p:cNvPr>
            <p:cNvCxnSpPr/>
            <p:nvPr/>
          </p:nvCxnSpPr>
          <p:spPr>
            <a:xfrm flipH="1">
              <a:off x="5265342" y="3495494"/>
              <a:ext cx="1" cy="2556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BE644DB0-E252-462B-9A1E-AD58FBEF8343}"/>
                </a:ext>
              </a:extLst>
            </p:cNvPr>
            <p:cNvCxnSpPr/>
            <p:nvPr/>
          </p:nvCxnSpPr>
          <p:spPr>
            <a:xfrm flipH="1">
              <a:off x="5414562" y="3497149"/>
              <a:ext cx="1" cy="2556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xmlns="" id="{755C3A12-FA8F-40B1-9FD3-F713A9D166D2}"/>
                </a:ext>
              </a:extLst>
            </p:cNvPr>
            <p:cNvCxnSpPr/>
            <p:nvPr/>
          </p:nvCxnSpPr>
          <p:spPr>
            <a:xfrm>
              <a:off x="7457022" y="3827260"/>
              <a:ext cx="457200" cy="0"/>
            </a:xfrm>
            <a:prstGeom prst="straightConnector1">
              <a:avLst/>
            </a:prstGeom>
            <a:ln>
              <a:solidFill>
                <a:srgbClr val="0099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xmlns="" id="{A5C06951-C271-4F70-A228-6EAA1C9E52EE}"/>
                </a:ext>
              </a:extLst>
            </p:cNvPr>
            <p:cNvSpPr txBox="1"/>
            <p:nvPr/>
          </p:nvSpPr>
          <p:spPr>
            <a:xfrm>
              <a:off x="7235838" y="3028196"/>
              <a:ext cx="1887231" cy="461665"/>
            </a:xfrm>
            <a:prstGeom prst="rect">
              <a:avLst/>
            </a:prstGeom>
            <a:noFill/>
          </p:spPr>
          <p:txBody>
            <a:bodyPr wrap="square" rtlCol="0">
              <a:spAutoFit/>
            </a:bodyPr>
            <a:lstStyle/>
            <a:p>
              <a:r>
                <a:rPr lang="en-US" sz="1200" dirty="0">
                  <a:solidFill>
                    <a:srgbClr val="0000FF"/>
                  </a:solidFill>
                </a:rPr>
                <a:t>Inter-trial </a:t>
              </a:r>
            </a:p>
            <a:p>
              <a:r>
                <a:rPr lang="en-US" sz="1200" dirty="0">
                  <a:solidFill>
                    <a:srgbClr val="0000FF"/>
                  </a:solidFill>
                </a:rPr>
                <a:t>interval = 15 sec</a:t>
              </a:r>
            </a:p>
          </p:txBody>
        </p:sp>
        <p:cxnSp>
          <p:nvCxnSpPr>
            <p:cNvPr id="43" name="Straight Arrow Connector 42">
              <a:extLst>
                <a:ext uri="{FF2B5EF4-FFF2-40B4-BE49-F238E27FC236}">
                  <a16:creationId xmlns:a16="http://schemas.microsoft.com/office/drawing/2014/main" xmlns="" id="{F0519CC5-AE4B-4FB4-B9CA-06A2453C238D}"/>
                </a:ext>
              </a:extLst>
            </p:cNvPr>
            <p:cNvCxnSpPr/>
            <p:nvPr/>
          </p:nvCxnSpPr>
          <p:spPr>
            <a:xfrm>
              <a:off x="7672922" y="3413573"/>
              <a:ext cx="0" cy="3537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xmlns="" id="{9B4CE6D9-0CBE-4F94-8650-0A87039D6230}"/>
                </a:ext>
              </a:extLst>
            </p:cNvPr>
            <p:cNvSpPr txBox="1"/>
            <p:nvPr/>
          </p:nvSpPr>
          <p:spPr>
            <a:xfrm>
              <a:off x="5325611" y="3275073"/>
              <a:ext cx="1343523" cy="276999"/>
            </a:xfrm>
            <a:prstGeom prst="rect">
              <a:avLst/>
            </a:prstGeom>
            <a:noFill/>
          </p:spPr>
          <p:txBody>
            <a:bodyPr wrap="square" rtlCol="0">
              <a:spAutoFit/>
            </a:bodyPr>
            <a:lstStyle/>
            <a:p>
              <a:r>
                <a:rPr lang="en-US" sz="1200" dirty="0">
                  <a:solidFill>
                    <a:srgbClr val="0000FF"/>
                  </a:solidFill>
                </a:rPr>
                <a:t>Air offset</a:t>
              </a:r>
            </a:p>
          </p:txBody>
        </p:sp>
        <p:sp>
          <p:nvSpPr>
            <p:cNvPr id="46" name="Rectangle 45">
              <a:extLst>
                <a:ext uri="{FF2B5EF4-FFF2-40B4-BE49-F238E27FC236}">
                  <a16:creationId xmlns:a16="http://schemas.microsoft.com/office/drawing/2014/main" xmlns="" id="{AD0BAD13-02E8-4BBB-944D-7447FEFAA591}"/>
                </a:ext>
              </a:extLst>
            </p:cNvPr>
            <p:cNvSpPr/>
            <p:nvPr/>
          </p:nvSpPr>
          <p:spPr>
            <a:xfrm>
              <a:off x="4762273" y="3640551"/>
              <a:ext cx="300191" cy="9526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a:extLst>
                <a:ext uri="{FF2B5EF4-FFF2-40B4-BE49-F238E27FC236}">
                  <a16:creationId xmlns:a16="http://schemas.microsoft.com/office/drawing/2014/main" xmlns="" id="{B812A5E0-F64D-4167-81D4-4549280212E9}"/>
                </a:ext>
              </a:extLst>
            </p:cNvPr>
            <p:cNvCxnSpPr/>
            <p:nvPr/>
          </p:nvCxnSpPr>
          <p:spPr>
            <a:xfrm>
              <a:off x="3992902" y="4200950"/>
              <a:ext cx="1105903" cy="45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pic>
        <p:nvPicPr>
          <p:cNvPr id="18" name="Picture 17">
            <a:extLst>
              <a:ext uri="{FF2B5EF4-FFF2-40B4-BE49-F238E27FC236}">
                <a16:creationId xmlns:a16="http://schemas.microsoft.com/office/drawing/2014/main" xmlns="" id="{6961EEAD-BC69-4034-AE29-23CC3629B811}"/>
              </a:ext>
            </a:extLst>
          </p:cNvPr>
          <p:cNvPicPr>
            <a:picLocks noChangeAspect="1"/>
          </p:cNvPicPr>
          <p:nvPr/>
        </p:nvPicPr>
        <p:blipFill>
          <a:blip r:embed="rId3"/>
          <a:stretch>
            <a:fillRect/>
          </a:stretch>
        </p:blipFill>
        <p:spPr>
          <a:xfrm>
            <a:off x="8973033" y="636810"/>
            <a:ext cx="3218967" cy="1341236"/>
          </a:xfrm>
          <a:prstGeom prst="rect">
            <a:avLst/>
          </a:prstGeom>
        </p:spPr>
      </p:pic>
      <p:pic>
        <p:nvPicPr>
          <p:cNvPr id="28" name="Picture 27">
            <a:extLst>
              <a:ext uri="{FF2B5EF4-FFF2-40B4-BE49-F238E27FC236}">
                <a16:creationId xmlns:a16="http://schemas.microsoft.com/office/drawing/2014/main" xmlns="" id="{3FF77FB5-C834-4E12-ADCA-BCCE246F2966}"/>
              </a:ext>
            </a:extLst>
          </p:cNvPr>
          <p:cNvPicPr>
            <a:picLocks noChangeAspect="1"/>
          </p:cNvPicPr>
          <p:nvPr/>
        </p:nvPicPr>
        <p:blipFill rotWithShape="1">
          <a:blip r:embed="rId4"/>
          <a:srcRect l="8187" t="39469" r="63003" b="43662"/>
          <a:stretch/>
        </p:blipFill>
        <p:spPr>
          <a:xfrm>
            <a:off x="891681" y="3737660"/>
            <a:ext cx="7584179" cy="868377"/>
          </a:xfrm>
          <a:prstGeom prst="rect">
            <a:avLst/>
          </a:prstGeom>
        </p:spPr>
      </p:pic>
      <p:cxnSp>
        <p:nvCxnSpPr>
          <p:cNvPr id="4" name="Straight Arrow Connector 3">
            <a:extLst>
              <a:ext uri="{FF2B5EF4-FFF2-40B4-BE49-F238E27FC236}">
                <a16:creationId xmlns:a16="http://schemas.microsoft.com/office/drawing/2014/main" xmlns="" id="{2404DEC8-B945-4558-9636-0E649C6B00F0}"/>
              </a:ext>
            </a:extLst>
          </p:cNvPr>
          <p:cNvCxnSpPr>
            <a:stCxn id="5" idx="2"/>
          </p:cNvCxnSpPr>
          <p:nvPr/>
        </p:nvCxnSpPr>
        <p:spPr>
          <a:xfrm flipH="1">
            <a:off x="1818640" y="2850296"/>
            <a:ext cx="320781" cy="10409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70604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Condition-1</a:t>
            </a:r>
          </a:p>
        </p:txBody>
      </p:sp>
      <p:sp>
        <p:nvSpPr>
          <p:cNvPr id="4" name="TextBox 3"/>
          <p:cNvSpPr txBox="1"/>
          <p:nvPr/>
        </p:nvSpPr>
        <p:spPr>
          <a:xfrm>
            <a:off x="4977794" y="1655092"/>
            <a:ext cx="2130251" cy="400110"/>
          </a:xfrm>
          <a:prstGeom prst="rect">
            <a:avLst/>
          </a:prstGeom>
          <a:noFill/>
          <a:ln>
            <a:solidFill>
              <a:schemeClr val="tx1"/>
            </a:solidFill>
          </a:ln>
        </p:spPr>
        <p:txBody>
          <a:bodyPr wrap="square" rtlCol="0">
            <a:spAutoFit/>
          </a:bodyPr>
          <a:lstStyle/>
          <a:p>
            <a:r>
              <a:rPr lang="en-US" sz="2000" dirty="0"/>
              <a:t>Place/Time Cell</a:t>
            </a:r>
          </a:p>
        </p:txBody>
      </p:sp>
      <p:sp>
        <p:nvSpPr>
          <p:cNvPr id="5" name="TextBox 4"/>
          <p:cNvSpPr txBox="1"/>
          <p:nvPr/>
        </p:nvSpPr>
        <p:spPr>
          <a:xfrm>
            <a:off x="4060217" y="2872085"/>
            <a:ext cx="1287379" cy="1015663"/>
          </a:xfrm>
          <a:prstGeom prst="rect">
            <a:avLst/>
          </a:prstGeom>
          <a:noFill/>
          <a:ln>
            <a:solidFill>
              <a:schemeClr val="tx1"/>
            </a:solidFill>
          </a:ln>
        </p:spPr>
        <p:txBody>
          <a:bodyPr wrap="square" rtlCol="0">
            <a:spAutoFit/>
          </a:bodyPr>
          <a:lstStyle/>
          <a:p>
            <a:r>
              <a:rPr lang="en-US" sz="2000" dirty="0"/>
              <a:t>External Sensory Input</a:t>
            </a:r>
          </a:p>
        </p:txBody>
      </p:sp>
      <p:sp>
        <p:nvSpPr>
          <p:cNvPr id="6" name="TextBox 5"/>
          <p:cNvSpPr txBox="1"/>
          <p:nvPr/>
        </p:nvSpPr>
        <p:spPr>
          <a:xfrm>
            <a:off x="6628959" y="2872085"/>
            <a:ext cx="1287379" cy="1015663"/>
          </a:xfrm>
          <a:prstGeom prst="rect">
            <a:avLst/>
          </a:prstGeom>
          <a:noFill/>
          <a:ln>
            <a:solidFill>
              <a:schemeClr val="tx1"/>
            </a:solidFill>
          </a:ln>
        </p:spPr>
        <p:txBody>
          <a:bodyPr wrap="square" rtlCol="0">
            <a:spAutoFit/>
          </a:bodyPr>
          <a:lstStyle/>
          <a:p>
            <a:r>
              <a:rPr lang="en-US" sz="2000" dirty="0"/>
              <a:t>Internal Path Integration</a:t>
            </a:r>
          </a:p>
        </p:txBody>
      </p:sp>
      <p:cxnSp>
        <p:nvCxnSpPr>
          <p:cNvPr id="8" name="Elbow Connector 7"/>
          <p:cNvCxnSpPr>
            <a:stCxn id="5" idx="3"/>
          </p:cNvCxnSpPr>
          <p:nvPr/>
        </p:nvCxnSpPr>
        <p:spPr>
          <a:xfrm flipV="1">
            <a:off x="5347596" y="2055202"/>
            <a:ext cx="499310" cy="13247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6" idx="1"/>
          </p:cNvCxnSpPr>
          <p:nvPr/>
        </p:nvCxnSpPr>
        <p:spPr>
          <a:xfrm rot="10800000">
            <a:off x="6123635" y="2055203"/>
            <a:ext cx="505325" cy="13247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657350" y="3795415"/>
            <a:ext cx="1287379" cy="1631216"/>
          </a:xfrm>
          <a:prstGeom prst="rect">
            <a:avLst/>
          </a:prstGeom>
          <a:noFill/>
          <a:ln>
            <a:solidFill>
              <a:schemeClr val="tx1"/>
            </a:solidFill>
          </a:ln>
        </p:spPr>
        <p:txBody>
          <a:bodyPr wrap="square" rtlCol="0">
            <a:spAutoFit/>
          </a:bodyPr>
          <a:lstStyle/>
          <a:p>
            <a:r>
              <a:rPr lang="en-US" sz="2000" strike="sngStrike" dirty="0"/>
              <a:t>Visual</a:t>
            </a:r>
          </a:p>
          <a:p>
            <a:r>
              <a:rPr lang="en-US" sz="2000" strike="sngStrike" dirty="0">
                <a:solidFill>
                  <a:srgbClr val="FF0000"/>
                </a:solidFill>
              </a:rPr>
              <a:t>Tactile</a:t>
            </a:r>
          </a:p>
          <a:p>
            <a:r>
              <a:rPr lang="en-US" sz="2000" strike="sngStrike" dirty="0"/>
              <a:t>Auditory</a:t>
            </a:r>
          </a:p>
          <a:p>
            <a:r>
              <a:rPr lang="en-US" sz="2000" strike="sngStrike" dirty="0">
                <a:solidFill>
                  <a:srgbClr val="FF0000"/>
                </a:solidFill>
              </a:rPr>
              <a:t>Olfactory</a:t>
            </a:r>
          </a:p>
          <a:p>
            <a:r>
              <a:rPr lang="en-US" sz="2000" strike="sngStrike" dirty="0"/>
              <a:t>Gustatory</a:t>
            </a:r>
          </a:p>
        </p:txBody>
      </p:sp>
      <p:cxnSp>
        <p:nvCxnSpPr>
          <p:cNvPr id="15" name="Straight Arrow Connector 14"/>
          <p:cNvCxnSpPr>
            <a:stCxn id="13" idx="3"/>
            <a:endCxn id="5" idx="2"/>
          </p:cNvCxnSpPr>
          <p:nvPr/>
        </p:nvCxnSpPr>
        <p:spPr>
          <a:xfrm flipV="1">
            <a:off x="2944729" y="3887748"/>
            <a:ext cx="1759178" cy="7232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964464" y="4523948"/>
            <a:ext cx="1759177" cy="1323439"/>
          </a:xfrm>
          <a:prstGeom prst="rect">
            <a:avLst/>
          </a:prstGeom>
          <a:noFill/>
          <a:ln>
            <a:solidFill>
              <a:schemeClr val="tx1"/>
            </a:solidFill>
          </a:ln>
        </p:spPr>
        <p:txBody>
          <a:bodyPr wrap="square" rtlCol="0">
            <a:spAutoFit/>
          </a:bodyPr>
          <a:lstStyle/>
          <a:p>
            <a:r>
              <a:rPr lang="en-US" sz="2000" strike="sngStrike" dirty="0"/>
              <a:t>Optic flow</a:t>
            </a:r>
          </a:p>
          <a:p>
            <a:r>
              <a:rPr lang="en-US" sz="2000" strike="sngStrike" dirty="0"/>
              <a:t>Vestibular</a:t>
            </a:r>
          </a:p>
          <a:p>
            <a:r>
              <a:rPr lang="en-US" sz="2000" dirty="0"/>
              <a:t>Proprioception</a:t>
            </a:r>
          </a:p>
          <a:p>
            <a:r>
              <a:rPr lang="en-US" sz="2000" dirty="0"/>
              <a:t>Motion</a:t>
            </a:r>
          </a:p>
        </p:txBody>
      </p:sp>
      <p:cxnSp>
        <p:nvCxnSpPr>
          <p:cNvPr id="18" name="Straight Arrow Connector 17"/>
          <p:cNvCxnSpPr>
            <a:cxnSpLocks/>
            <a:stCxn id="16" idx="1"/>
            <a:endCxn id="6" idx="2"/>
          </p:cNvCxnSpPr>
          <p:nvPr/>
        </p:nvCxnSpPr>
        <p:spPr>
          <a:xfrm flipH="1" flipV="1">
            <a:off x="7272649" y="3887748"/>
            <a:ext cx="691815" cy="1297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xmlns="" id="{650172CA-418C-4B2A-A5EA-488C46E536A3}"/>
              </a:ext>
            </a:extLst>
          </p:cNvPr>
          <p:cNvSpPr txBox="1"/>
          <p:nvPr/>
        </p:nvSpPr>
        <p:spPr>
          <a:xfrm>
            <a:off x="419823" y="3167618"/>
            <a:ext cx="886781" cy="369332"/>
          </a:xfrm>
          <a:prstGeom prst="rect">
            <a:avLst/>
          </a:prstGeom>
          <a:noFill/>
        </p:spPr>
        <p:txBody>
          <a:bodyPr wrap="square" rtlCol="0">
            <a:spAutoFit/>
          </a:bodyPr>
          <a:lstStyle/>
          <a:p>
            <a:r>
              <a:rPr lang="en-US" dirty="0"/>
              <a:t>Air Puff</a:t>
            </a:r>
          </a:p>
        </p:txBody>
      </p:sp>
      <p:sp>
        <p:nvSpPr>
          <p:cNvPr id="9" name="Cloud 8">
            <a:extLst>
              <a:ext uri="{FF2B5EF4-FFF2-40B4-BE49-F238E27FC236}">
                <a16:creationId xmlns:a16="http://schemas.microsoft.com/office/drawing/2014/main" xmlns="" id="{131932A4-97D4-4126-9B05-FBDD69770CFE}"/>
              </a:ext>
            </a:extLst>
          </p:cNvPr>
          <p:cNvSpPr/>
          <p:nvPr/>
        </p:nvSpPr>
        <p:spPr>
          <a:xfrm>
            <a:off x="281459" y="3016250"/>
            <a:ext cx="1287379" cy="69386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xmlns="" id="{004A6DFF-505B-4445-B280-565EB807494D}"/>
              </a:ext>
            </a:extLst>
          </p:cNvPr>
          <p:cNvPicPr>
            <a:picLocks noChangeAspect="1"/>
          </p:cNvPicPr>
          <p:nvPr/>
        </p:nvPicPr>
        <p:blipFill rotWithShape="1">
          <a:blip r:embed="rId3"/>
          <a:srcRect l="8187" t="39469" r="63003" b="43662"/>
          <a:stretch/>
        </p:blipFill>
        <p:spPr>
          <a:xfrm>
            <a:off x="3704623" y="482599"/>
            <a:ext cx="7584179" cy="868377"/>
          </a:xfrm>
          <a:prstGeom prst="rect">
            <a:avLst/>
          </a:prstGeom>
        </p:spPr>
      </p:pic>
      <p:sp>
        <p:nvSpPr>
          <p:cNvPr id="12" name="TextBox 11">
            <a:extLst>
              <a:ext uri="{FF2B5EF4-FFF2-40B4-BE49-F238E27FC236}">
                <a16:creationId xmlns:a16="http://schemas.microsoft.com/office/drawing/2014/main" xmlns="" id="{2E9ABB98-30FD-4192-B62C-A1B3957A2F53}"/>
              </a:ext>
            </a:extLst>
          </p:cNvPr>
          <p:cNvSpPr txBox="1"/>
          <p:nvPr/>
        </p:nvSpPr>
        <p:spPr>
          <a:xfrm>
            <a:off x="189717" y="4426357"/>
            <a:ext cx="1010213" cy="369332"/>
          </a:xfrm>
          <a:prstGeom prst="rect">
            <a:avLst/>
          </a:prstGeom>
          <a:noFill/>
        </p:spPr>
        <p:txBody>
          <a:bodyPr wrap="none" rtlCol="0">
            <a:spAutoFit/>
          </a:bodyPr>
          <a:lstStyle/>
          <a:p>
            <a:r>
              <a:rPr lang="en-US" dirty="0"/>
              <a:t>Urination</a:t>
            </a:r>
          </a:p>
        </p:txBody>
      </p:sp>
      <p:cxnSp>
        <p:nvCxnSpPr>
          <p:cNvPr id="19" name="Straight Arrow Connector 18">
            <a:extLst>
              <a:ext uri="{FF2B5EF4-FFF2-40B4-BE49-F238E27FC236}">
                <a16:creationId xmlns:a16="http://schemas.microsoft.com/office/drawing/2014/main" xmlns="" id="{B6D34754-0937-43D8-A6AF-C3F305D0697F}"/>
              </a:ext>
            </a:extLst>
          </p:cNvPr>
          <p:cNvCxnSpPr>
            <a:cxnSpLocks/>
            <a:stCxn id="12" idx="3"/>
          </p:cNvCxnSpPr>
          <p:nvPr/>
        </p:nvCxnSpPr>
        <p:spPr>
          <a:xfrm flipV="1">
            <a:off x="1199930" y="4249385"/>
            <a:ext cx="596903" cy="3616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xmlns="" id="{1F3F889C-EB6D-4C34-8B87-7E864EC7D9DF}"/>
              </a:ext>
            </a:extLst>
          </p:cNvPr>
          <p:cNvCxnSpPr>
            <a:cxnSpLocks/>
            <a:stCxn id="12" idx="3"/>
          </p:cNvCxnSpPr>
          <p:nvPr/>
        </p:nvCxnSpPr>
        <p:spPr>
          <a:xfrm>
            <a:off x="1199930" y="4611023"/>
            <a:ext cx="540362" cy="2526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xmlns="" id="{835E2338-B7BA-49ED-990B-51E7EEF2AB76}"/>
              </a:ext>
            </a:extLst>
          </p:cNvPr>
          <p:cNvSpPr txBox="1"/>
          <p:nvPr/>
        </p:nvSpPr>
        <p:spPr>
          <a:xfrm>
            <a:off x="3976388" y="1907918"/>
            <a:ext cx="1359668" cy="2646878"/>
          </a:xfrm>
          <a:prstGeom prst="rect">
            <a:avLst/>
          </a:prstGeom>
          <a:noFill/>
        </p:spPr>
        <p:txBody>
          <a:bodyPr wrap="none" rtlCol="0">
            <a:spAutoFit/>
          </a:bodyPr>
          <a:lstStyle/>
          <a:p>
            <a:r>
              <a:rPr lang="en-US" sz="16600" dirty="0"/>
              <a:t>X</a:t>
            </a:r>
          </a:p>
        </p:txBody>
      </p:sp>
      <p:sp>
        <p:nvSpPr>
          <p:cNvPr id="20" name="TextBox 19">
            <a:extLst>
              <a:ext uri="{FF2B5EF4-FFF2-40B4-BE49-F238E27FC236}">
                <a16:creationId xmlns:a16="http://schemas.microsoft.com/office/drawing/2014/main" xmlns="" id="{0A4F62F8-E27D-468D-BC05-0B412DC3C4C9}"/>
              </a:ext>
            </a:extLst>
          </p:cNvPr>
          <p:cNvSpPr txBox="1"/>
          <p:nvPr/>
        </p:nvSpPr>
        <p:spPr>
          <a:xfrm>
            <a:off x="8844052" y="2138767"/>
            <a:ext cx="2582695" cy="369332"/>
          </a:xfrm>
          <a:prstGeom prst="rect">
            <a:avLst/>
          </a:prstGeom>
          <a:noFill/>
        </p:spPr>
        <p:txBody>
          <a:bodyPr wrap="none" rtlCol="0">
            <a:spAutoFit/>
          </a:bodyPr>
          <a:lstStyle/>
          <a:p>
            <a:r>
              <a:rPr lang="en-US" dirty="0">
                <a:solidFill>
                  <a:srgbClr val="FF0000"/>
                </a:solidFill>
              </a:rPr>
              <a:t>Path Integration input only</a:t>
            </a:r>
          </a:p>
        </p:txBody>
      </p:sp>
      <p:sp>
        <p:nvSpPr>
          <p:cNvPr id="14" name="Rectangle 13">
            <a:extLst>
              <a:ext uri="{FF2B5EF4-FFF2-40B4-BE49-F238E27FC236}">
                <a16:creationId xmlns:a16="http://schemas.microsoft.com/office/drawing/2014/main" xmlns="" id="{442519E6-E780-41A4-A0C3-4F0EA8DF47EC}"/>
              </a:ext>
            </a:extLst>
          </p:cNvPr>
          <p:cNvSpPr/>
          <p:nvPr/>
        </p:nvSpPr>
        <p:spPr>
          <a:xfrm>
            <a:off x="312940" y="6291372"/>
            <a:ext cx="11459960" cy="369332"/>
          </a:xfrm>
          <a:prstGeom prst="rect">
            <a:avLst/>
          </a:prstGeom>
        </p:spPr>
        <p:txBody>
          <a:bodyPr wrap="square">
            <a:spAutoFit/>
          </a:bodyPr>
          <a:lstStyle/>
          <a:p>
            <a:r>
              <a:rPr lang="en-US" dirty="0"/>
              <a:t>Hypothesis: Place cell responses would be primarily driven by inputs from path integrators anchored to the air puff onset</a:t>
            </a:r>
          </a:p>
        </p:txBody>
      </p:sp>
    </p:spTree>
    <p:extLst>
      <p:ext uri="{BB962C8B-B14F-4D97-AF65-F5344CB8AC3E}">
        <p14:creationId xmlns:p14="http://schemas.microsoft.com/office/powerpoint/2010/main" val="1805574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Condition-2</a:t>
            </a:r>
          </a:p>
        </p:txBody>
      </p:sp>
      <p:sp>
        <p:nvSpPr>
          <p:cNvPr id="4" name="TextBox 3"/>
          <p:cNvSpPr txBox="1"/>
          <p:nvPr/>
        </p:nvSpPr>
        <p:spPr>
          <a:xfrm>
            <a:off x="5341580" y="1676948"/>
            <a:ext cx="1287379" cy="400110"/>
          </a:xfrm>
          <a:prstGeom prst="rect">
            <a:avLst/>
          </a:prstGeom>
          <a:noFill/>
          <a:ln>
            <a:solidFill>
              <a:schemeClr val="tx1"/>
            </a:solidFill>
          </a:ln>
        </p:spPr>
        <p:txBody>
          <a:bodyPr wrap="square" rtlCol="0">
            <a:spAutoFit/>
          </a:bodyPr>
          <a:lstStyle/>
          <a:p>
            <a:r>
              <a:rPr lang="en-US" sz="2000" dirty="0"/>
              <a:t>Place Cell</a:t>
            </a:r>
          </a:p>
        </p:txBody>
      </p:sp>
      <p:sp>
        <p:nvSpPr>
          <p:cNvPr id="5" name="TextBox 4"/>
          <p:cNvSpPr txBox="1"/>
          <p:nvPr/>
        </p:nvSpPr>
        <p:spPr>
          <a:xfrm>
            <a:off x="4060217" y="2872085"/>
            <a:ext cx="1287379" cy="1015663"/>
          </a:xfrm>
          <a:prstGeom prst="rect">
            <a:avLst/>
          </a:prstGeom>
          <a:noFill/>
          <a:ln>
            <a:solidFill>
              <a:schemeClr val="tx1"/>
            </a:solidFill>
          </a:ln>
        </p:spPr>
        <p:txBody>
          <a:bodyPr wrap="square" rtlCol="0">
            <a:spAutoFit/>
          </a:bodyPr>
          <a:lstStyle/>
          <a:p>
            <a:r>
              <a:rPr lang="en-US" sz="2000" dirty="0"/>
              <a:t>External Sensory Input</a:t>
            </a:r>
          </a:p>
        </p:txBody>
      </p:sp>
      <p:sp>
        <p:nvSpPr>
          <p:cNvPr id="6" name="TextBox 5"/>
          <p:cNvSpPr txBox="1"/>
          <p:nvPr/>
        </p:nvSpPr>
        <p:spPr>
          <a:xfrm>
            <a:off x="6628959" y="2872085"/>
            <a:ext cx="1287379" cy="1015663"/>
          </a:xfrm>
          <a:prstGeom prst="rect">
            <a:avLst/>
          </a:prstGeom>
          <a:noFill/>
          <a:ln>
            <a:solidFill>
              <a:schemeClr val="tx1"/>
            </a:solidFill>
          </a:ln>
        </p:spPr>
        <p:txBody>
          <a:bodyPr wrap="square" rtlCol="0">
            <a:spAutoFit/>
          </a:bodyPr>
          <a:lstStyle/>
          <a:p>
            <a:r>
              <a:rPr lang="en-US" sz="2000" dirty="0"/>
              <a:t>Internal Path Integration</a:t>
            </a:r>
          </a:p>
        </p:txBody>
      </p:sp>
      <p:cxnSp>
        <p:nvCxnSpPr>
          <p:cNvPr id="8" name="Elbow Connector 7"/>
          <p:cNvCxnSpPr>
            <a:stCxn id="5" idx="3"/>
          </p:cNvCxnSpPr>
          <p:nvPr/>
        </p:nvCxnSpPr>
        <p:spPr>
          <a:xfrm flipV="1">
            <a:off x="5347596" y="2055202"/>
            <a:ext cx="499310" cy="13247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6" idx="1"/>
          </p:cNvCxnSpPr>
          <p:nvPr/>
        </p:nvCxnSpPr>
        <p:spPr>
          <a:xfrm rot="10800000">
            <a:off x="6123635" y="2055203"/>
            <a:ext cx="505325" cy="13247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657350" y="3795415"/>
            <a:ext cx="1287379" cy="1631216"/>
          </a:xfrm>
          <a:prstGeom prst="rect">
            <a:avLst/>
          </a:prstGeom>
          <a:noFill/>
          <a:ln>
            <a:solidFill>
              <a:schemeClr val="tx1"/>
            </a:solidFill>
          </a:ln>
        </p:spPr>
        <p:txBody>
          <a:bodyPr wrap="square" rtlCol="0">
            <a:spAutoFit/>
          </a:bodyPr>
          <a:lstStyle/>
          <a:p>
            <a:r>
              <a:rPr lang="en-US" sz="2000" dirty="0"/>
              <a:t>Visual</a:t>
            </a:r>
          </a:p>
          <a:p>
            <a:r>
              <a:rPr lang="en-US" sz="2000" dirty="0"/>
              <a:t>Tactile</a:t>
            </a:r>
          </a:p>
          <a:p>
            <a:r>
              <a:rPr lang="en-US" sz="2000" strike="sngStrike" dirty="0"/>
              <a:t>Auditory</a:t>
            </a:r>
          </a:p>
          <a:p>
            <a:r>
              <a:rPr lang="en-US" sz="2000" dirty="0"/>
              <a:t>Olfactory</a:t>
            </a:r>
          </a:p>
          <a:p>
            <a:r>
              <a:rPr lang="en-US" sz="2000" strike="sngStrike" dirty="0"/>
              <a:t>Gustatory</a:t>
            </a:r>
          </a:p>
        </p:txBody>
      </p:sp>
      <p:cxnSp>
        <p:nvCxnSpPr>
          <p:cNvPr id="15" name="Straight Arrow Connector 14"/>
          <p:cNvCxnSpPr>
            <a:stCxn id="13" idx="3"/>
            <a:endCxn id="5" idx="2"/>
          </p:cNvCxnSpPr>
          <p:nvPr/>
        </p:nvCxnSpPr>
        <p:spPr>
          <a:xfrm flipV="1">
            <a:off x="2944729" y="3887748"/>
            <a:ext cx="1759178" cy="7232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964464" y="4523948"/>
            <a:ext cx="1759177" cy="1323439"/>
          </a:xfrm>
          <a:prstGeom prst="rect">
            <a:avLst/>
          </a:prstGeom>
          <a:noFill/>
          <a:ln>
            <a:solidFill>
              <a:schemeClr val="tx1"/>
            </a:solidFill>
          </a:ln>
        </p:spPr>
        <p:txBody>
          <a:bodyPr wrap="square" rtlCol="0">
            <a:spAutoFit/>
          </a:bodyPr>
          <a:lstStyle/>
          <a:p>
            <a:r>
              <a:rPr lang="en-US" sz="2000" dirty="0"/>
              <a:t>Optic flow</a:t>
            </a:r>
          </a:p>
          <a:p>
            <a:r>
              <a:rPr lang="en-US" sz="2000" dirty="0"/>
              <a:t>Vestibular</a:t>
            </a:r>
          </a:p>
          <a:p>
            <a:r>
              <a:rPr lang="en-US" sz="2000" dirty="0"/>
              <a:t>Proprioception</a:t>
            </a:r>
          </a:p>
          <a:p>
            <a:r>
              <a:rPr lang="en-US" sz="2000" dirty="0"/>
              <a:t>Motion</a:t>
            </a:r>
          </a:p>
        </p:txBody>
      </p:sp>
      <p:cxnSp>
        <p:nvCxnSpPr>
          <p:cNvPr id="18" name="Straight Arrow Connector 17"/>
          <p:cNvCxnSpPr>
            <a:cxnSpLocks/>
            <a:stCxn id="16" idx="1"/>
            <a:endCxn id="6" idx="2"/>
          </p:cNvCxnSpPr>
          <p:nvPr/>
        </p:nvCxnSpPr>
        <p:spPr>
          <a:xfrm flipH="1" flipV="1">
            <a:off x="7272649" y="3887748"/>
            <a:ext cx="691815" cy="1297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xmlns="" id="{650172CA-418C-4B2A-A5EA-488C46E536A3}"/>
              </a:ext>
            </a:extLst>
          </p:cNvPr>
          <p:cNvSpPr txBox="1"/>
          <p:nvPr/>
        </p:nvSpPr>
        <p:spPr>
          <a:xfrm>
            <a:off x="419823" y="3167618"/>
            <a:ext cx="886781" cy="369332"/>
          </a:xfrm>
          <a:prstGeom prst="rect">
            <a:avLst/>
          </a:prstGeom>
          <a:noFill/>
        </p:spPr>
        <p:txBody>
          <a:bodyPr wrap="none" rtlCol="0">
            <a:spAutoFit/>
          </a:bodyPr>
          <a:lstStyle/>
          <a:p>
            <a:r>
              <a:rPr lang="en-US" dirty="0"/>
              <a:t>Air Puff</a:t>
            </a:r>
          </a:p>
        </p:txBody>
      </p:sp>
      <p:sp>
        <p:nvSpPr>
          <p:cNvPr id="9" name="Cloud 8">
            <a:extLst>
              <a:ext uri="{FF2B5EF4-FFF2-40B4-BE49-F238E27FC236}">
                <a16:creationId xmlns:a16="http://schemas.microsoft.com/office/drawing/2014/main" xmlns="" id="{131932A4-97D4-4126-9B05-FBDD69770CFE}"/>
              </a:ext>
            </a:extLst>
          </p:cNvPr>
          <p:cNvSpPr/>
          <p:nvPr/>
        </p:nvSpPr>
        <p:spPr>
          <a:xfrm>
            <a:off x="281459" y="3016250"/>
            <a:ext cx="1287379" cy="69386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xmlns="" id="{004A6DFF-505B-4445-B280-565EB807494D}"/>
              </a:ext>
            </a:extLst>
          </p:cNvPr>
          <p:cNvPicPr>
            <a:picLocks noChangeAspect="1"/>
          </p:cNvPicPr>
          <p:nvPr/>
        </p:nvPicPr>
        <p:blipFill rotWithShape="1">
          <a:blip r:embed="rId3"/>
          <a:srcRect l="8112" t="56789" r="63078" b="26342"/>
          <a:stretch/>
        </p:blipFill>
        <p:spPr>
          <a:xfrm>
            <a:off x="3704623" y="482599"/>
            <a:ext cx="7584179" cy="868377"/>
          </a:xfrm>
          <a:prstGeom prst="rect">
            <a:avLst/>
          </a:prstGeom>
        </p:spPr>
      </p:pic>
      <p:sp>
        <p:nvSpPr>
          <p:cNvPr id="19" name="Freeform: Shape 18">
            <a:extLst>
              <a:ext uri="{FF2B5EF4-FFF2-40B4-BE49-F238E27FC236}">
                <a16:creationId xmlns:a16="http://schemas.microsoft.com/office/drawing/2014/main" xmlns="" id="{15AACDFC-8630-446D-AC7D-B6B25082A0A0}"/>
              </a:ext>
            </a:extLst>
          </p:cNvPr>
          <p:cNvSpPr/>
          <p:nvPr/>
        </p:nvSpPr>
        <p:spPr>
          <a:xfrm>
            <a:off x="4902200" y="3930650"/>
            <a:ext cx="2082800" cy="829763"/>
          </a:xfrm>
          <a:custGeom>
            <a:avLst/>
            <a:gdLst>
              <a:gd name="connsiteX0" fmla="*/ 0 w 2082800"/>
              <a:gd name="connsiteY0" fmla="*/ 50800 h 829763"/>
              <a:gd name="connsiteX1" fmla="*/ 787400 w 2082800"/>
              <a:gd name="connsiteY1" fmla="*/ 812800 h 829763"/>
              <a:gd name="connsiteX2" fmla="*/ 1663700 w 2082800"/>
              <a:gd name="connsiteY2" fmla="*/ 533400 h 829763"/>
              <a:gd name="connsiteX3" fmla="*/ 2082800 w 2082800"/>
              <a:gd name="connsiteY3" fmla="*/ 0 h 829763"/>
            </a:gdLst>
            <a:ahLst/>
            <a:cxnLst>
              <a:cxn ang="0">
                <a:pos x="connsiteX0" y="connsiteY0"/>
              </a:cxn>
              <a:cxn ang="0">
                <a:pos x="connsiteX1" y="connsiteY1"/>
              </a:cxn>
              <a:cxn ang="0">
                <a:pos x="connsiteX2" y="connsiteY2"/>
              </a:cxn>
              <a:cxn ang="0">
                <a:pos x="connsiteX3" y="connsiteY3"/>
              </a:cxn>
            </a:cxnLst>
            <a:rect l="l" t="t" r="r" b="b"/>
            <a:pathLst>
              <a:path w="2082800" h="829763">
                <a:moveTo>
                  <a:pt x="0" y="50800"/>
                </a:moveTo>
                <a:cubicBezTo>
                  <a:pt x="255058" y="391583"/>
                  <a:pt x="510117" y="732367"/>
                  <a:pt x="787400" y="812800"/>
                </a:cubicBezTo>
                <a:cubicBezTo>
                  <a:pt x="1064683" y="893233"/>
                  <a:pt x="1447800" y="668867"/>
                  <a:pt x="1663700" y="533400"/>
                </a:cubicBezTo>
                <a:cubicBezTo>
                  <a:pt x="1879600" y="397933"/>
                  <a:pt x="1981200" y="198966"/>
                  <a:pt x="2082800" y="0"/>
                </a:cubicBezTo>
              </a:path>
            </a:pathLst>
          </a:custGeom>
          <a:noFill/>
          <a:ln w="38100">
            <a:solidFill>
              <a:srgbClr val="FF0000"/>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xmlns="" id="{94D678EE-4D0C-499E-AE2C-77C6854E0747}"/>
              </a:ext>
            </a:extLst>
          </p:cNvPr>
          <p:cNvSpPr txBox="1"/>
          <p:nvPr/>
        </p:nvSpPr>
        <p:spPr>
          <a:xfrm>
            <a:off x="5431367" y="4802523"/>
            <a:ext cx="1455848" cy="1200329"/>
          </a:xfrm>
          <a:prstGeom prst="rect">
            <a:avLst/>
          </a:prstGeom>
          <a:noFill/>
        </p:spPr>
        <p:txBody>
          <a:bodyPr wrap="none" rtlCol="0">
            <a:spAutoFit/>
          </a:bodyPr>
          <a:lstStyle/>
          <a:p>
            <a:r>
              <a:rPr lang="en-US" b="1" dirty="0">
                <a:solidFill>
                  <a:srgbClr val="FF0000"/>
                </a:solidFill>
              </a:rPr>
              <a:t>Mismatch</a:t>
            </a:r>
          </a:p>
          <a:p>
            <a:r>
              <a:rPr lang="en-US" b="1" dirty="0">
                <a:solidFill>
                  <a:srgbClr val="FF0000"/>
                </a:solidFill>
              </a:rPr>
              <a:t>in individual </a:t>
            </a:r>
          </a:p>
          <a:p>
            <a:r>
              <a:rPr lang="en-US" b="1" dirty="0">
                <a:solidFill>
                  <a:srgbClr val="FF0000"/>
                </a:solidFill>
              </a:rPr>
              <a:t>Trials</a:t>
            </a:r>
          </a:p>
          <a:p>
            <a:r>
              <a:rPr lang="en-US" b="1" dirty="0">
                <a:solidFill>
                  <a:srgbClr val="FF0000"/>
                </a:solidFill>
              </a:rPr>
              <a:t>(Inconsistent)</a:t>
            </a:r>
          </a:p>
        </p:txBody>
      </p:sp>
      <p:sp>
        <p:nvSpPr>
          <p:cNvPr id="7" name="TextBox 6">
            <a:extLst>
              <a:ext uri="{FF2B5EF4-FFF2-40B4-BE49-F238E27FC236}">
                <a16:creationId xmlns:a16="http://schemas.microsoft.com/office/drawing/2014/main" xmlns="" id="{0F484792-7B21-49D3-9009-6768FF536A13}"/>
              </a:ext>
            </a:extLst>
          </p:cNvPr>
          <p:cNvSpPr txBox="1"/>
          <p:nvPr/>
        </p:nvSpPr>
        <p:spPr>
          <a:xfrm>
            <a:off x="8923702" y="1536572"/>
            <a:ext cx="1820498" cy="369332"/>
          </a:xfrm>
          <a:prstGeom prst="rect">
            <a:avLst/>
          </a:prstGeom>
          <a:noFill/>
        </p:spPr>
        <p:txBody>
          <a:bodyPr wrap="none" rtlCol="0">
            <a:spAutoFit/>
          </a:bodyPr>
          <a:lstStyle/>
          <a:p>
            <a:r>
              <a:rPr lang="en-US" dirty="0"/>
              <a:t>Visuo-Tactile Cues</a:t>
            </a:r>
          </a:p>
        </p:txBody>
      </p:sp>
      <p:sp>
        <p:nvSpPr>
          <p:cNvPr id="12" name="Freeform: Shape 11">
            <a:extLst>
              <a:ext uri="{FF2B5EF4-FFF2-40B4-BE49-F238E27FC236}">
                <a16:creationId xmlns:a16="http://schemas.microsoft.com/office/drawing/2014/main" xmlns="" id="{4E6E391A-FB8F-42DF-93DB-1AA98B420EB9}"/>
              </a:ext>
            </a:extLst>
          </p:cNvPr>
          <p:cNvSpPr/>
          <p:nvPr/>
        </p:nvSpPr>
        <p:spPr>
          <a:xfrm>
            <a:off x="8306988" y="1257300"/>
            <a:ext cx="619842" cy="446869"/>
          </a:xfrm>
          <a:custGeom>
            <a:avLst/>
            <a:gdLst>
              <a:gd name="connsiteX0" fmla="*/ 619842 w 619842"/>
              <a:gd name="connsiteY0" fmla="*/ 445770 h 446869"/>
              <a:gd name="connsiteX1" fmla="*/ 94062 w 619842"/>
              <a:gd name="connsiteY1" fmla="*/ 377190 h 446869"/>
              <a:gd name="connsiteX2" fmla="*/ 2622 w 619842"/>
              <a:gd name="connsiteY2" fmla="*/ 0 h 446869"/>
            </a:gdLst>
            <a:ahLst/>
            <a:cxnLst>
              <a:cxn ang="0">
                <a:pos x="connsiteX0" y="connsiteY0"/>
              </a:cxn>
              <a:cxn ang="0">
                <a:pos x="connsiteX1" y="connsiteY1"/>
              </a:cxn>
              <a:cxn ang="0">
                <a:pos x="connsiteX2" y="connsiteY2"/>
              </a:cxn>
            </a:cxnLst>
            <a:rect l="l" t="t" r="r" b="b"/>
            <a:pathLst>
              <a:path w="619842" h="446869">
                <a:moveTo>
                  <a:pt x="619842" y="445770"/>
                </a:moveTo>
                <a:cubicBezTo>
                  <a:pt x="408387" y="448627"/>
                  <a:pt x="196932" y="451485"/>
                  <a:pt x="94062" y="377190"/>
                </a:cubicBezTo>
                <a:cubicBezTo>
                  <a:pt x="-8808" y="302895"/>
                  <a:pt x="-3093" y="151447"/>
                  <a:pt x="2622" y="0"/>
                </a:cubicBez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638F2687-9DE1-490B-89EF-9A03039A6948}"/>
              </a:ext>
            </a:extLst>
          </p:cNvPr>
          <p:cNvSpPr/>
          <p:nvPr/>
        </p:nvSpPr>
        <p:spPr>
          <a:xfrm>
            <a:off x="349402" y="6200480"/>
            <a:ext cx="11619777" cy="646331"/>
          </a:xfrm>
          <a:prstGeom prst="rect">
            <a:avLst/>
          </a:prstGeom>
        </p:spPr>
        <p:txBody>
          <a:bodyPr wrap="square">
            <a:spAutoFit/>
          </a:bodyPr>
          <a:lstStyle/>
          <a:p>
            <a:pPr>
              <a:buFont typeface="Wingdings" panose="05000000000000000000" pitchFamily="2" charset="2"/>
              <a:buChar char="§"/>
            </a:pPr>
            <a:r>
              <a:rPr lang="en-US" dirty="0"/>
              <a:t>The addition of sensory cues will not markedly increase the number of place cells because sensory cues are not aligned with motion</a:t>
            </a:r>
          </a:p>
        </p:txBody>
      </p:sp>
    </p:spTree>
    <p:extLst>
      <p:ext uri="{BB962C8B-B14F-4D97-AF65-F5344CB8AC3E}">
        <p14:creationId xmlns:p14="http://schemas.microsoft.com/office/powerpoint/2010/main" val="1195646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Condition-3</a:t>
            </a:r>
          </a:p>
        </p:txBody>
      </p:sp>
      <p:sp>
        <p:nvSpPr>
          <p:cNvPr id="4" name="TextBox 3"/>
          <p:cNvSpPr txBox="1"/>
          <p:nvPr/>
        </p:nvSpPr>
        <p:spPr>
          <a:xfrm>
            <a:off x="5341580" y="1676948"/>
            <a:ext cx="1287379" cy="400110"/>
          </a:xfrm>
          <a:prstGeom prst="rect">
            <a:avLst/>
          </a:prstGeom>
          <a:noFill/>
          <a:ln>
            <a:solidFill>
              <a:schemeClr val="tx1"/>
            </a:solidFill>
          </a:ln>
        </p:spPr>
        <p:txBody>
          <a:bodyPr wrap="square" rtlCol="0">
            <a:spAutoFit/>
          </a:bodyPr>
          <a:lstStyle/>
          <a:p>
            <a:r>
              <a:rPr lang="en-US" sz="2000" dirty="0"/>
              <a:t>Place Cell</a:t>
            </a:r>
          </a:p>
        </p:txBody>
      </p:sp>
      <p:sp>
        <p:nvSpPr>
          <p:cNvPr id="5" name="TextBox 4"/>
          <p:cNvSpPr txBox="1"/>
          <p:nvPr/>
        </p:nvSpPr>
        <p:spPr>
          <a:xfrm>
            <a:off x="4060217" y="2872085"/>
            <a:ext cx="1287379" cy="1015663"/>
          </a:xfrm>
          <a:prstGeom prst="rect">
            <a:avLst/>
          </a:prstGeom>
          <a:noFill/>
          <a:ln>
            <a:solidFill>
              <a:schemeClr val="tx1"/>
            </a:solidFill>
          </a:ln>
        </p:spPr>
        <p:txBody>
          <a:bodyPr wrap="square" rtlCol="0">
            <a:spAutoFit/>
          </a:bodyPr>
          <a:lstStyle/>
          <a:p>
            <a:r>
              <a:rPr lang="en-US" sz="2000" dirty="0"/>
              <a:t>External Sensory Input</a:t>
            </a:r>
          </a:p>
        </p:txBody>
      </p:sp>
      <p:sp>
        <p:nvSpPr>
          <p:cNvPr id="6" name="TextBox 5"/>
          <p:cNvSpPr txBox="1"/>
          <p:nvPr/>
        </p:nvSpPr>
        <p:spPr>
          <a:xfrm>
            <a:off x="6628959" y="2872085"/>
            <a:ext cx="1287379" cy="1015663"/>
          </a:xfrm>
          <a:prstGeom prst="rect">
            <a:avLst/>
          </a:prstGeom>
          <a:noFill/>
          <a:ln>
            <a:solidFill>
              <a:schemeClr val="tx1"/>
            </a:solidFill>
          </a:ln>
        </p:spPr>
        <p:txBody>
          <a:bodyPr wrap="square" rtlCol="0">
            <a:spAutoFit/>
          </a:bodyPr>
          <a:lstStyle/>
          <a:p>
            <a:r>
              <a:rPr lang="en-US" sz="2000" dirty="0"/>
              <a:t>Internal Path Integration</a:t>
            </a:r>
          </a:p>
        </p:txBody>
      </p:sp>
      <p:cxnSp>
        <p:nvCxnSpPr>
          <p:cNvPr id="8" name="Elbow Connector 7"/>
          <p:cNvCxnSpPr>
            <a:stCxn id="5" idx="3"/>
          </p:cNvCxnSpPr>
          <p:nvPr/>
        </p:nvCxnSpPr>
        <p:spPr>
          <a:xfrm flipV="1">
            <a:off x="5347596" y="2055202"/>
            <a:ext cx="499310" cy="13247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6" idx="1"/>
          </p:cNvCxnSpPr>
          <p:nvPr/>
        </p:nvCxnSpPr>
        <p:spPr>
          <a:xfrm rot="10800000">
            <a:off x="6123635" y="2055203"/>
            <a:ext cx="505325" cy="13247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657350" y="3795415"/>
            <a:ext cx="1287379" cy="1631216"/>
          </a:xfrm>
          <a:prstGeom prst="rect">
            <a:avLst/>
          </a:prstGeom>
          <a:noFill/>
          <a:ln>
            <a:solidFill>
              <a:schemeClr val="tx1"/>
            </a:solidFill>
          </a:ln>
        </p:spPr>
        <p:txBody>
          <a:bodyPr wrap="square" rtlCol="0">
            <a:spAutoFit/>
          </a:bodyPr>
          <a:lstStyle/>
          <a:p>
            <a:r>
              <a:rPr lang="en-US" sz="2000" dirty="0"/>
              <a:t>Visual</a:t>
            </a:r>
          </a:p>
          <a:p>
            <a:r>
              <a:rPr lang="en-US" sz="2000" dirty="0"/>
              <a:t>Tactile</a:t>
            </a:r>
          </a:p>
          <a:p>
            <a:r>
              <a:rPr lang="en-US" sz="2000" strike="sngStrike" dirty="0"/>
              <a:t>Auditory</a:t>
            </a:r>
          </a:p>
          <a:p>
            <a:r>
              <a:rPr lang="en-US" sz="2000" dirty="0"/>
              <a:t>Olfactory</a:t>
            </a:r>
          </a:p>
          <a:p>
            <a:r>
              <a:rPr lang="en-US" sz="2000" strike="sngStrike" dirty="0"/>
              <a:t>Gustatory</a:t>
            </a:r>
          </a:p>
        </p:txBody>
      </p:sp>
      <p:cxnSp>
        <p:nvCxnSpPr>
          <p:cNvPr id="15" name="Straight Arrow Connector 14"/>
          <p:cNvCxnSpPr>
            <a:stCxn id="13" idx="3"/>
            <a:endCxn id="5" idx="2"/>
          </p:cNvCxnSpPr>
          <p:nvPr/>
        </p:nvCxnSpPr>
        <p:spPr>
          <a:xfrm flipV="1">
            <a:off x="2944729" y="3887748"/>
            <a:ext cx="1759178" cy="7232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964464" y="4523948"/>
            <a:ext cx="1759177" cy="1323439"/>
          </a:xfrm>
          <a:prstGeom prst="rect">
            <a:avLst/>
          </a:prstGeom>
          <a:noFill/>
          <a:ln>
            <a:solidFill>
              <a:schemeClr val="tx1"/>
            </a:solidFill>
          </a:ln>
        </p:spPr>
        <p:txBody>
          <a:bodyPr wrap="square" rtlCol="0">
            <a:spAutoFit/>
          </a:bodyPr>
          <a:lstStyle/>
          <a:p>
            <a:r>
              <a:rPr lang="en-US" sz="2000" dirty="0"/>
              <a:t>Optic flow</a:t>
            </a:r>
          </a:p>
          <a:p>
            <a:r>
              <a:rPr lang="en-US" sz="2000" dirty="0"/>
              <a:t>Vestibular</a:t>
            </a:r>
          </a:p>
          <a:p>
            <a:r>
              <a:rPr lang="en-US" sz="2000" dirty="0"/>
              <a:t>Proprioception</a:t>
            </a:r>
          </a:p>
          <a:p>
            <a:r>
              <a:rPr lang="en-US" sz="2000" dirty="0"/>
              <a:t>Motion</a:t>
            </a:r>
          </a:p>
        </p:txBody>
      </p:sp>
      <p:cxnSp>
        <p:nvCxnSpPr>
          <p:cNvPr id="18" name="Straight Arrow Connector 17"/>
          <p:cNvCxnSpPr>
            <a:cxnSpLocks/>
            <a:stCxn id="16" idx="1"/>
            <a:endCxn id="6" idx="2"/>
          </p:cNvCxnSpPr>
          <p:nvPr/>
        </p:nvCxnSpPr>
        <p:spPr>
          <a:xfrm flipH="1" flipV="1">
            <a:off x="7272649" y="3887748"/>
            <a:ext cx="691815" cy="1297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xmlns="" id="{650172CA-418C-4B2A-A5EA-488C46E536A3}"/>
              </a:ext>
            </a:extLst>
          </p:cNvPr>
          <p:cNvSpPr txBox="1"/>
          <p:nvPr/>
        </p:nvSpPr>
        <p:spPr>
          <a:xfrm>
            <a:off x="419823" y="3167618"/>
            <a:ext cx="886781" cy="369332"/>
          </a:xfrm>
          <a:prstGeom prst="rect">
            <a:avLst/>
          </a:prstGeom>
          <a:noFill/>
        </p:spPr>
        <p:txBody>
          <a:bodyPr wrap="none" rtlCol="0">
            <a:spAutoFit/>
          </a:bodyPr>
          <a:lstStyle/>
          <a:p>
            <a:r>
              <a:rPr lang="en-US" dirty="0"/>
              <a:t>Air Puff</a:t>
            </a:r>
          </a:p>
        </p:txBody>
      </p:sp>
      <p:sp>
        <p:nvSpPr>
          <p:cNvPr id="9" name="Cloud 8">
            <a:extLst>
              <a:ext uri="{FF2B5EF4-FFF2-40B4-BE49-F238E27FC236}">
                <a16:creationId xmlns:a16="http://schemas.microsoft.com/office/drawing/2014/main" xmlns="" id="{131932A4-97D4-4126-9B05-FBDD69770CFE}"/>
              </a:ext>
            </a:extLst>
          </p:cNvPr>
          <p:cNvSpPr/>
          <p:nvPr/>
        </p:nvSpPr>
        <p:spPr>
          <a:xfrm>
            <a:off x="281459" y="3016250"/>
            <a:ext cx="1287379" cy="69386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xmlns="" id="{004A6DFF-505B-4445-B280-565EB807494D}"/>
              </a:ext>
            </a:extLst>
          </p:cNvPr>
          <p:cNvPicPr>
            <a:picLocks noChangeAspect="1"/>
          </p:cNvPicPr>
          <p:nvPr/>
        </p:nvPicPr>
        <p:blipFill rotWithShape="1">
          <a:blip r:embed="rId3"/>
          <a:srcRect l="47343" t="38724" r="23847" b="44407"/>
          <a:stretch/>
        </p:blipFill>
        <p:spPr>
          <a:xfrm>
            <a:off x="3704623" y="482599"/>
            <a:ext cx="7584179" cy="868377"/>
          </a:xfrm>
          <a:prstGeom prst="rect">
            <a:avLst/>
          </a:prstGeom>
        </p:spPr>
      </p:pic>
      <p:sp>
        <p:nvSpPr>
          <p:cNvPr id="12" name="Rectangle 11">
            <a:extLst>
              <a:ext uri="{FF2B5EF4-FFF2-40B4-BE49-F238E27FC236}">
                <a16:creationId xmlns:a16="http://schemas.microsoft.com/office/drawing/2014/main" xmlns="" id="{55E44E88-70F0-4B13-A9DC-B96366514067}"/>
              </a:ext>
            </a:extLst>
          </p:cNvPr>
          <p:cNvSpPr/>
          <p:nvPr/>
        </p:nvSpPr>
        <p:spPr>
          <a:xfrm>
            <a:off x="6388100" y="482599"/>
            <a:ext cx="406400" cy="889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xmlns="" id="{0A28EC01-92C5-4E9A-9E4A-ECCB6AC2FAD9}"/>
              </a:ext>
            </a:extLst>
          </p:cNvPr>
          <p:cNvSpPr txBox="1"/>
          <p:nvPr/>
        </p:nvSpPr>
        <p:spPr>
          <a:xfrm>
            <a:off x="3441700" y="123552"/>
            <a:ext cx="1440266" cy="369332"/>
          </a:xfrm>
          <a:prstGeom prst="rect">
            <a:avLst/>
          </a:prstGeom>
          <a:noFill/>
        </p:spPr>
        <p:txBody>
          <a:bodyPr wrap="none" rtlCol="0">
            <a:spAutoFit/>
          </a:bodyPr>
          <a:lstStyle/>
          <a:p>
            <a:r>
              <a:rPr lang="en-US" dirty="0"/>
              <a:t>Air puff onset</a:t>
            </a:r>
          </a:p>
        </p:txBody>
      </p:sp>
      <p:sp>
        <p:nvSpPr>
          <p:cNvPr id="19" name="TextBox 18">
            <a:extLst>
              <a:ext uri="{FF2B5EF4-FFF2-40B4-BE49-F238E27FC236}">
                <a16:creationId xmlns:a16="http://schemas.microsoft.com/office/drawing/2014/main" xmlns="" id="{2CE19E06-31C5-4613-AB3B-11FB057A1236}"/>
              </a:ext>
            </a:extLst>
          </p:cNvPr>
          <p:cNvSpPr txBox="1"/>
          <p:nvPr/>
        </p:nvSpPr>
        <p:spPr>
          <a:xfrm>
            <a:off x="10364774" y="95968"/>
            <a:ext cx="1493166" cy="369332"/>
          </a:xfrm>
          <a:prstGeom prst="rect">
            <a:avLst/>
          </a:prstGeom>
          <a:noFill/>
        </p:spPr>
        <p:txBody>
          <a:bodyPr wrap="none" rtlCol="0">
            <a:spAutoFit/>
          </a:bodyPr>
          <a:lstStyle/>
          <a:p>
            <a:r>
              <a:rPr lang="en-US" dirty="0"/>
              <a:t>Air puff offset</a:t>
            </a:r>
          </a:p>
        </p:txBody>
      </p:sp>
      <p:sp>
        <p:nvSpPr>
          <p:cNvPr id="20" name="Freeform: Shape 19">
            <a:extLst>
              <a:ext uri="{FF2B5EF4-FFF2-40B4-BE49-F238E27FC236}">
                <a16:creationId xmlns:a16="http://schemas.microsoft.com/office/drawing/2014/main" xmlns="" id="{8CDEC35D-DA53-4E7E-B42E-18397E469E49}"/>
              </a:ext>
            </a:extLst>
          </p:cNvPr>
          <p:cNvSpPr/>
          <p:nvPr/>
        </p:nvSpPr>
        <p:spPr>
          <a:xfrm>
            <a:off x="4902200" y="3930650"/>
            <a:ext cx="2082800" cy="829763"/>
          </a:xfrm>
          <a:custGeom>
            <a:avLst/>
            <a:gdLst>
              <a:gd name="connsiteX0" fmla="*/ 0 w 2082800"/>
              <a:gd name="connsiteY0" fmla="*/ 50800 h 829763"/>
              <a:gd name="connsiteX1" fmla="*/ 787400 w 2082800"/>
              <a:gd name="connsiteY1" fmla="*/ 812800 h 829763"/>
              <a:gd name="connsiteX2" fmla="*/ 1663700 w 2082800"/>
              <a:gd name="connsiteY2" fmla="*/ 533400 h 829763"/>
              <a:gd name="connsiteX3" fmla="*/ 2082800 w 2082800"/>
              <a:gd name="connsiteY3" fmla="*/ 0 h 829763"/>
            </a:gdLst>
            <a:ahLst/>
            <a:cxnLst>
              <a:cxn ang="0">
                <a:pos x="connsiteX0" y="connsiteY0"/>
              </a:cxn>
              <a:cxn ang="0">
                <a:pos x="connsiteX1" y="connsiteY1"/>
              </a:cxn>
              <a:cxn ang="0">
                <a:pos x="connsiteX2" y="connsiteY2"/>
              </a:cxn>
              <a:cxn ang="0">
                <a:pos x="connsiteX3" y="connsiteY3"/>
              </a:cxn>
            </a:cxnLst>
            <a:rect l="l" t="t" r="r" b="b"/>
            <a:pathLst>
              <a:path w="2082800" h="829763">
                <a:moveTo>
                  <a:pt x="0" y="50800"/>
                </a:moveTo>
                <a:cubicBezTo>
                  <a:pt x="255058" y="391583"/>
                  <a:pt x="510117" y="732367"/>
                  <a:pt x="787400" y="812800"/>
                </a:cubicBezTo>
                <a:cubicBezTo>
                  <a:pt x="1064683" y="893233"/>
                  <a:pt x="1447800" y="668867"/>
                  <a:pt x="1663700" y="533400"/>
                </a:cubicBezTo>
                <a:cubicBezTo>
                  <a:pt x="1879600" y="397933"/>
                  <a:pt x="1981200" y="198966"/>
                  <a:pt x="2082800" y="0"/>
                </a:cubicBezTo>
              </a:path>
            </a:pathLst>
          </a:custGeom>
          <a:noFill/>
          <a:ln w="38100">
            <a:solidFill>
              <a:srgbClr val="FF0000"/>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xmlns="" id="{E35509AC-E0AB-408E-9E85-92B8A3B91978}"/>
              </a:ext>
            </a:extLst>
          </p:cNvPr>
          <p:cNvSpPr txBox="1"/>
          <p:nvPr/>
        </p:nvSpPr>
        <p:spPr>
          <a:xfrm>
            <a:off x="5431367" y="4802523"/>
            <a:ext cx="2275623" cy="1477328"/>
          </a:xfrm>
          <a:prstGeom prst="rect">
            <a:avLst/>
          </a:prstGeom>
          <a:noFill/>
        </p:spPr>
        <p:txBody>
          <a:bodyPr wrap="none" rtlCol="0">
            <a:spAutoFit/>
          </a:bodyPr>
          <a:lstStyle/>
          <a:p>
            <a:r>
              <a:rPr lang="en-US" b="1" dirty="0">
                <a:solidFill>
                  <a:srgbClr val="FF0000"/>
                </a:solidFill>
              </a:rPr>
              <a:t>Matching</a:t>
            </a:r>
          </a:p>
          <a:p>
            <a:r>
              <a:rPr lang="en-US" b="1" dirty="0">
                <a:solidFill>
                  <a:srgbClr val="FF0000"/>
                </a:solidFill>
              </a:rPr>
              <a:t>in individual </a:t>
            </a:r>
          </a:p>
          <a:p>
            <a:r>
              <a:rPr lang="en-US" b="1" dirty="0">
                <a:solidFill>
                  <a:srgbClr val="FF0000"/>
                </a:solidFill>
              </a:rPr>
              <a:t>Trials</a:t>
            </a:r>
          </a:p>
          <a:p>
            <a:r>
              <a:rPr lang="en-US" b="1" dirty="0">
                <a:solidFill>
                  <a:srgbClr val="FF0000"/>
                </a:solidFill>
              </a:rPr>
              <a:t>(Consistent belt frame</a:t>
            </a:r>
            <a:br>
              <a:rPr lang="en-US" b="1" dirty="0">
                <a:solidFill>
                  <a:srgbClr val="FF0000"/>
                </a:solidFill>
              </a:rPr>
            </a:br>
            <a:r>
              <a:rPr lang="en-US" b="1" dirty="0">
                <a:solidFill>
                  <a:srgbClr val="FF0000"/>
                </a:solidFill>
              </a:rPr>
              <a:t> of reference)</a:t>
            </a:r>
          </a:p>
        </p:txBody>
      </p:sp>
      <p:sp>
        <p:nvSpPr>
          <p:cNvPr id="7" name="TextBox 6">
            <a:extLst>
              <a:ext uri="{FF2B5EF4-FFF2-40B4-BE49-F238E27FC236}">
                <a16:creationId xmlns:a16="http://schemas.microsoft.com/office/drawing/2014/main" xmlns="" id="{EB008F32-F7F9-4935-A3BB-976C72E76521}"/>
              </a:ext>
            </a:extLst>
          </p:cNvPr>
          <p:cNvSpPr txBox="1"/>
          <p:nvPr/>
        </p:nvSpPr>
        <p:spPr>
          <a:xfrm>
            <a:off x="10629900" y="1498600"/>
            <a:ext cx="713209" cy="369332"/>
          </a:xfrm>
          <a:prstGeom prst="rect">
            <a:avLst/>
          </a:prstGeom>
          <a:noFill/>
        </p:spPr>
        <p:txBody>
          <a:bodyPr wrap="none" rtlCol="0">
            <a:spAutoFit/>
          </a:bodyPr>
          <a:lstStyle/>
          <a:p>
            <a:r>
              <a:rPr lang="en-US" dirty="0"/>
              <a:t>Brake</a:t>
            </a:r>
          </a:p>
        </p:txBody>
      </p:sp>
      <p:sp>
        <p:nvSpPr>
          <p:cNvPr id="14" name="Rectangle 13">
            <a:extLst>
              <a:ext uri="{FF2B5EF4-FFF2-40B4-BE49-F238E27FC236}">
                <a16:creationId xmlns:a16="http://schemas.microsoft.com/office/drawing/2014/main" xmlns="" id="{03F742EA-BC90-4762-BDB8-29F963251607}"/>
              </a:ext>
            </a:extLst>
          </p:cNvPr>
          <p:cNvSpPr/>
          <p:nvPr/>
        </p:nvSpPr>
        <p:spPr>
          <a:xfrm>
            <a:off x="419823" y="6284249"/>
            <a:ext cx="11577643" cy="369332"/>
          </a:xfrm>
          <a:prstGeom prst="rect">
            <a:avLst/>
          </a:prstGeom>
        </p:spPr>
        <p:txBody>
          <a:bodyPr wrap="square">
            <a:spAutoFit/>
          </a:bodyPr>
          <a:lstStyle/>
          <a:p>
            <a:pPr>
              <a:buFont typeface="Wingdings" panose="05000000000000000000" pitchFamily="2" charset="2"/>
              <a:buChar char="§"/>
            </a:pPr>
            <a:r>
              <a:rPr lang="en-US" dirty="0"/>
              <a:t>A large number of place cells will emerge upon the alignment of sensory cues with motion</a:t>
            </a:r>
            <a:endParaRPr lang="en-US" dirty="0">
              <a:solidFill>
                <a:srgbClr val="FF0000"/>
              </a:solidFill>
            </a:endParaRPr>
          </a:p>
        </p:txBody>
      </p:sp>
    </p:spTree>
    <p:extLst>
      <p:ext uri="{BB962C8B-B14F-4D97-AF65-F5344CB8AC3E}">
        <p14:creationId xmlns:p14="http://schemas.microsoft.com/office/powerpoint/2010/main" val="1979809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Condition-4</a:t>
            </a:r>
          </a:p>
        </p:txBody>
      </p:sp>
      <p:sp>
        <p:nvSpPr>
          <p:cNvPr id="4" name="TextBox 3"/>
          <p:cNvSpPr txBox="1"/>
          <p:nvPr/>
        </p:nvSpPr>
        <p:spPr>
          <a:xfrm>
            <a:off x="5341580" y="1676948"/>
            <a:ext cx="1287379" cy="400110"/>
          </a:xfrm>
          <a:prstGeom prst="rect">
            <a:avLst/>
          </a:prstGeom>
          <a:noFill/>
          <a:ln>
            <a:solidFill>
              <a:schemeClr val="tx1"/>
            </a:solidFill>
          </a:ln>
        </p:spPr>
        <p:txBody>
          <a:bodyPr wrap="square" rtlCol="0">
            <a:spAutoFit/>
          </a:bodyPr>
          <a:lstStyle/>
          <a:p>
            <a:r>
              <a:rPr lang="en-US" sz="2000" dirty="0"/>
              <a:t>Place Cell</a:t>
            </a:r>
          </a:p>
        </p:txBody>
      </p:sp>
      <p:sp>
        <p:nvSpPr>
          <p:cNvPr id="5" name="TextBox 4"/>
          <p:cNvSpPr txBox="1"/>
          <p:nvPr/>
        </p:nvSpPr>
        <p:spPr>
          <a:xfrm>
            <a:off x="4060217" y="2872085"/>
            <a:ext cx="1287379" cy="1015663"/>
          </a:xfrm>
          <a:prstGeom prst="rect">
            <a:avLst/>
          </a:prstGeom>
          <a:noFill/>
          <a:ln>
            <a:solidFill>
              <a:schemeClr val="tx1"/>
            </a:solidFill>
          </a:ln>
        </p:spPr>
        <p:txBody>
          <a:bodyPr wrap="square" rtlCol="0">
            <a:spAutoFit/>
          </a:bodyPr>
          <a:lstStyle/>
          <a:p>
            <a:r>
              <a:rPr lang="en-US" sz="2000" dirty="0"/>
              <a:t>External Sensory Input</a:t>
            </a:r>
          </a:p>
        </p:txBody>
      </p:sp>
      <p:sp>
        <p:nvSpPr>
          <p:cNvPr id="6" name="TextBox 5"/>
          <p:cNvSpPr txBox="1"/>
          <p:nvPr/>
        </p:nvSpPr>
        <p:spPr>
          <a:xfrm>
            <a:off x="6628959" y="2872085"/>
            <a:ext cx="1287379" cy="1015663"/>
          </a:xfrm>
          <a:prstGeom prst="rect">
            <a:avLst/>
          </a:prstGeom>
          <a:noFill/>
          <a:ln>
            <a:solidFill>
              <a:schemeClr val="tx1"/>
            </a:solidFill>
          </a:ln>
        </p:spPr>
        <p:txBody>
          <a:bodyPr wrap="square" rtlCol="0">
            <a:spAutoFit/>
          </a:bodyPr>
          <a:lstStyle/>
          <a:p>
            <a:r>
              <a:rPr lang="en-US" sz="2000" dirty="0"/>
              <a:t>Internal Path Integration</a:t>
            </a:r>
          </a:p>
        </p:txBody>
      </p:sp>
      <p:cxnSp>
        <p:nvCxnSpPr>
          <p:cNvPr id="8" name="Elbow Connector 7"/>
          <p:cNvCxnSpPr>
            <a:stCxn id="5" idx="3"/>
          </p:cNvCxnSpPr>
          <p:nvPr/>
        </p:nvCxnSpPr>
        <p:spPr>
          <a:xfrm flipV="1">
            <a:off x="5347596" y="2055202"/>
            <a:ext cx="499310" cy="13247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Elbow Connector 9"/>
          <p:cNvCxnSpPr>
            <a:stCxn id="6" idx="1"/>
          </p:cNvCxnSpPr>
          <p:nvPr/>
        </p:nvCxnSpPr>
        <p:spPr>
          <a:xfrm rot="10800000">
            <a:off x="6123635" y="2055203"/>
            <a:ext cx="505325" cy="132471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657350" y="3795415"/>
            <a:ext cx="1287379" cy="1631216"/>
          </a:xfrm>
          <a:prstGeom prst="rect">
            <a:avLst/>
          </a:prstGeom>
          <a:noFill/>
          <a:ln>
            <a:solidFill>
              <a:schemeClr val="tx1"/>
            </a:solidFill>
          </a:ln>
        </p:spPr>
        <p:txBody>
          <a:bodyPr wrap="square" rtlCol="0">
            <a:spAutoFit/>
          </a:bodyPr>
          <a:lstStyle/>
          <a:p>
            <a:r>
              <a:rPr lang="en-US" sz="2000" strike="sngStrike" dirty="0"/>
              <a:t>Visual</a:t>
            </a:r>
          </a:p>
          <a:p>
            <a:r>
              <a:rPr lang="en-US" sz="2000" strike="sngStrike" dirty="0">
                <a:solidFill>
                  <a:srgbClr val="FF0000"/>
                </a:solidFill>
              </a:rPr>
              <a:t>Tactile</a:t>
            </a:r>
          </a:p>
          <a:p>
            <a:r>
              <a:rPr lang="en-US" sz="2000" strike="sngStrike" dirty="0"/>
              <a:t>Auditory</a:t>
            </a:r>
          </a:p>
          <a:p>
            <a:r>
              <a:rPr lang="en-US" sz="2000" strike="sngStrike" dirty="0">
                <a:solidFill>
                  <a:srgbClr val="FF0000"/>
                </a:solidFill>
              </a:rPr>
              <a:t>Olfactory</a:t>
            </a:r>
          </a:p>
          <a:p>
            <a:r>
              <a:rPr lang="en-US" sz="2000" strike="sngStrike" dirty="0"/>
              <a:t>Gustatory</a:t>
            </a:r>
          </a:p>
        </p:txBody>
      </p:sp>
      <p:cxnSp>
        <p:nvCxnSpPr>
          <p:cNvPr id="15" name="Straight Arrow Connector 14"/>
          <p:cNvCxnSpPr>
            <a:stCxn id="13" idx="3"/>
            <a:endCxn id="5" idx="2"/>
          </p:cNvCxnSpPr>
          <p:nvPr/>
        </p:nvCxnSpPr>
        <p:spPr>
          <a:xfrm flipV="1">
            <a:off x="2944729" y="3887748"/>
            <a:ext cx="1759178" cy="7232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964464" y="4523948"/>
            <a:ext cx="1759177" cy="1323439"/>
          </a:xfrm>
          <a:prstGeom prst="rect">
            <a:avLst/>
          </a:prstGeom>
          <a:noFill/>
          <a:ln>
            <a:solidFill>
              <a:schemeClr val="tx1"/>
            </a:solidFill>
          </a:ln>
        </p:spPr>
        <p:txBody>
          <a:bodyPr wrap="square" rtlCol="0">
            <a:spAutoFit/>
          </a:bodyPr>
          <a:lstStyle/>
          <a:p>
            <a:r>
              <a:rPr lang="en-US" sz="2000" dirty="0"/>
              <a:t>Optic flow</a:t>
            </a:r>
          </a:p>
          <a:p>
            <a:r>
              <a:rPr lang="en-US" sz="2000" dirty="0"/>
              <a:t>Vestibular</a:t>
            </a:r>
          </a:p>
          <a:p>
            <a:r>
              <a:rPr lang="en-US" sz="2000" dirty="0"/>
              <a:t>Proprioception</a:t>
            </a:r>
          </a:p>
          <a:p>
            <a:r>
              <a:rPr lang="en-US" sz="2000" dirty="0"/>
              <a:t>Motion</a:t>
            </a:r>
          </a:p>
        </p:txBody>
      </p:sp>
      <p:cxnSp>
        <p:nvCxnSpPr>
          <p:cNvPr id="18" name="Straight Arrow Connector 17"/>
          <p:cNvCxnSpPr>
            <a:cxnSpLocks/>
            <a:stCxn id="16" idx="1"/>
            <a:endCxn id="6" idx="2"/>
          </p:cNvCxnSpPr>
          <p:nvPr/>
        </p:nvCxnSpPr>
        <p:spPr>
          <a:xfrm flipH="1" flipV="1">
            <a:off x="7272649" y="3887748"/>
            <a:ext cx="691815" cy="1297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xmlns="" id="{650172CA-418C-4B2A-A5EA-488C46E536A3}"/>
              </a:ext>
            </a:extLst>
          </p:cNvPr>
          <p:cNvSpPr txBox="1"/>
          <p:nvPr/>
        </p:nvSpPr>
        <p:spPr>
          <a:xfrm>
            <a:off x="419823" y="3167618"/>
            <a:ext cx="886781" cy="369332"/>
          </a:xfrm>
          <a:prstGeom prst="rect">
            <a:avLst/>
          </a:prstGeom>
          <a:noFill/>
        </p:spPr>
        <p:txBody>
          <a:bodyPr wrap="none" rtlCol="0">
            <a:spAutoFit/>
          </a:bodyPr>
          <a:lstStyle/>
          <a:p>
            <a:r>
              <a:rPr lang="en-US" dirty="0"/>
              <a:t>Air Puff</a:t>
            </a:r>
          </a:p>
        </p:txBody>
      </p:sp>
      <p:sp>
        <p:nvSpPr>
          <p:cNvPr id="9" name="Cloud 8">
            <a:extLst>
              <a:ext uri="{FF2B5EF4-FFF2-40B4-BE49-F238E27FC236}">
                <a16:creationId xmlns:a16="http://schemas.microsoft.com/office/drawing/2014/main" xmlns="" id="{131932A4-97D4-4126-9B05-FBDD69770CFE}"/>
              </a:ext>
            </a:extLst>
          </p:cNvPr>
          <p:cNvSpPr/>
          <p:nvPr/>
        </p:nvSpPr>
        <p:spPr>
          <a:xfrm>
            <a:off x="281459" y="3016250"/>
            <a:ext cx="1287379" cy="69386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xmlns="" id="{004A6DFF-505B-4445-B280-565EB807494D}"/>
              </a:ext>
            </a:extLst>
          </p:cNvPr>
          <p:cNvPicPr>
            <a:picLocks noChangeAspect="1"/>
          </p:cNvPicPr>
          <p:nvPr/>
        </p:nvPicPr>
        <p:blipFill rotWithShape="1">
          <a:blip r:embed="rId3"/>
          <a:srcRect l="47398" t="56066" r="23792" b="27065"/>
          <a:stretch/>
        </p:blipFill>
        <p:spPr>
          <a:xfrm>
            <a:off x="3704623" y="482599"/>
            <a:ext cx="7584179" cy="868377"/>
          </a:xfrm>
          <a:prstGeom prst="rect">
            <a:avLst/>
          </a:prstGeom>
        </p:spPr>
      </p:pic>
      <p:sp>
        <p:nvSpPr>
          <p:cNvPr id="12" name="Rectangle 11">
            <a:extLst>
              <a:ext uri="{FF2B5EF4-FFF2-40B4-BE49-F238E27FC236}">
                <a16:creationId xmlns:a16="http://schemas.microsoft.com/office/drawing/2014/main" xmlns="" id="{55E44E88-70F0-4B13-A9DC-B96366514067}"/>
              </a:ext>
            </a:extLst>
          </p:cNvPr>
          <p:cNvSpPr/>
          <p:nvPr/>
        </p:nvSpPr>
        <p:spPr>
          <a:xfrm>
            <a:off x="6388100" y="482599"/>
            <a:ext cx="406400" cy="889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xmlns="" id="{0A28EC01-92C5-4E9A-9E4A-ECCB6AC2FAD9}"/>
              </a:ext>
            </a:extLst>
          </p:cNvPr>
          <p:cNvSpPr txBox="1"/>
          <p:nvPr/>
        </p:nvSpPr>
        <p:spPr>
          <a:xfrm>
            <a:off x="3441700" y="123552"/>
            <a:ext cx="1440266" cy="369332"/>
          </a:xfrm>
          <a:prstGeom prst="rect">
            <a:avLst/>
          </a:prstGeom>
          <a:noFill/>
        </p:spPr>
        <p:txBody>
          <a:bodyPr wrap="none" rtlCol="0">
            <a:spAutoFit/>
          </a:bodyPr>
          <a:lstStyle/>
          <a:p>
            <a:r>
              <a:rPr lang="en-US" dirty="0"/>
              <a:t>Air puff onset</a:t>
            </a:r>
          </a:p>
        </p:txBody>
      </p:sp>
      <p:sp>
        <p:nvSpPr>
          <p:cNvPr id="19" name="TextBox 18">
            <a:extLst>
              <a:ext uri="{FF2B5EF4-FFF2-40B4-BE49-F238E27FC236}">
                <a16:creationId xmlns:a16="http://schemas.microsoft.com/office/drawing/2014/main" xmlns="" id="{2CE19E06-31C5-4613-AB3B-11FB057A1236}"/>
              </a:ext>
            </a:extLst>
          </p:cNvPr>
          <p:cNvSpPr txBox="1"/>
          <p:nvPr/>
        </p:nvSpPr>
        <p:spPr>
          <a:xfrm>
            <a:off x="10364774" y="95968"/>
            <a:ext cx="1493166" cy="369332"/>
          </a:xfrm>
          <a:prstGeom prst="rect">
            <a:avLst/>
          </a:prstGeom>
          <a:noFill/>
        </p:spPr>
        <p:txBody>
          <a:bodyPr wrap="none" rtlCol="0">
            <a:spAutoFit/>
          </a:bodyPr>
          <a:lstStyle/>
          <a:p>
            <a:r>
              <a:rPr lang="en-US" dirty="0"/>
              <a:t>Air puff offset</a:t>
            </a:r>
          </a:p>
        </p:txBody>
      </p:sp>
      <p:sp>
        <p:nvSpPr>
          <p:cNvPr id="20" name="TextBox 19">
            <a:extLst>
              <a:ext uri="{FF2B5EF4-FFF2-40B4-BE49-F238E27FC236}">
                <a16:creationId xmlns:a16="http://schemas.microsoft.com/office/drawing/2014/main" xmlns="" id="{69181BF8-2B72-4709-81ED-A6A845B6A74B}"/>
              </a:ext>
            </a:extLst>
          </p:cNvPr>
          <p:cNvSpPr txBox="1"/>
          <p:nvPr/>
        </p:nvSpPr>
        <p:spPr>
          <a:xfrm>
            <a:off x="10629900" y="1498600"/>
            <a:ext cx="713209" cy="369332"/>
          </a:xfrm>
          <a:prstGeom prst="rect">
            <a:avLst/>
          </a:prstGeom>
          <a:noFill/>
        </p:spPr>
        <p:txBody>
          <a:bodyPr wrap="none" rtlCol="0">
            <a:spAutoFit/>
          </a:bodyPr>
          <a:lstStyle/>
          <a:p>
            <a:r>
              <a:rPr lang="en-US" dirty="0"/>
              <a:t>Brake</a:t>
            </a:r>
          </a:p>
        </p:txBody>
      </p:sp>
      <p:sp>
        <p:nvSpPr>
          <p:cNvPr id="7" name="Rectangle 6">
            <a:extLst>
              <a:ext uri="{FF2B5EF4-FFF2-40B4-BE49-F238E27FC236}">
                <a16:creationId xmlns:a16="http://schemas.microsoft.com/office/drawing/2014/main" xmlns="" id="{2168D2F6-B796-4B6D-B416-A391651CF321}"/>
              </a:ext>
            </a:extLst>
          </p:cNvPr>
          <p:cNvSpPr/>
          <p:nvPr/>
        </p:nvSpPr>
        <p:spPr>
          <a:xfrm>
            <a:off x="292100" y="5906514"/>
            <a:ext cx="11899900" cy="923330"/>
          </a:xfrm>
          <a:prstGeom prst="rect">
            <a:avLst/>
          </a:prstGeom>
        </p:spPr>
        <p:txBody>
          <a:bodyPr wrap="square">
            <a:spAutoFit/>
          </a:bodyPr>
          <a:lstStyle/>
          <a:p>
            <a:pPr>
              <a:buFont typeface="Wingdings" panose="05000000000000000000" pitchFamily="2" charset="2"/>
              <a:buChar char="§"/>
            </a:pPr>
            <a:r>
              <a:rPr lang="en-US" dirty="0"/>
              <a:t>Place cells will be primarily driven by path integration as there are no sensory cues on the belt. The number of place cells however will be larger than those in context 2 and context 1 because in the previous environment (Context 3) there was an elaborate sensory map and path integration was recruited.</a:t>
            </a:r>
          </a:p>
        </p:txBody>
      </p:sp>
      <p:sp>
        <p:nvSpPr>
          <p:cNvPr id="21" name="TextBox 20">
            <a:extLst>
              <a:ext uri="{FF2B5EF4-FFF2-40B4-BE49-F238E27FC236}">
                <a16:creationId xmlns:a16="http://schemas.microsoft.com/office/drawing/2014/main" xmlns="" id="{3597A868-B594-4A42-A61A-9E337909759F}"/>
              </a:ext>
            </a:extLst>
          </p:cNvPr>
          <p:cNvSpPr txBox="1"/>
          <p:nvPr/>
        </p:nvSpPr>
        <p:spPr>
          <a:xfrm>
            <a:off x="3976388" y="1907918"/>
            <a:ext cx="1359668" cy="2646878"/>
          </a:xfrm>
          <a:prstGeom prst="rect">
            <a:avLst/>
          </a:prstGeom>
          <a:noFill/>
        </p:spPr>
        <p:txBody>
          <a:bodyPr wrap="none" rtlCol="0">
            <a:spAutoFit/>
          </a:bodyPr>
          <a:lstStyle/>
          <a:p>
            <a:r>
              <a:rPr lang="en-US" sz="16600" dirty="0"/>
              <a:t>X</a:t>
            </a:r>
          </a:p>
        </p:txBody>
      </p:sp>
    </p:spTree>
    <p:extLst>
      <p:ext uri="{BB962C8B-B14F-4D97-AF65-F5344CB8AC3E}">
        <p14:creationId xmlns:p14="http://schemas.microsoft.com/office/powerpoint/2010/main" val="11474947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D658D6-687C-4811-809C-195E1842B07E}"/>
              </a:ext>
            </a:extLst>
          </p:cNvPr>
          <p:cNvSpPr>
            <a:spLocks noGrp="1"/>
          </p:cNvSpPr>
          <p:nvPr>
            <p:ph type="title"/>
          </p:nvPr>
        </p:nvSpPr>
        <p:spPr/>
        <p:txBody>
          <a:bodyPr>
            <a:normAutofit/>
          </a:bodyPr>
          <a:lstStyle/>
          <a:p>
            <a:r>
              <a:rPr lang="en-US" dirty="0"/>
              <a:t>Results – testing </a:t>
            </a:r>
            <a:r>
              <a:rPr lang="en-US" dirty="0">
                <a:sym typeface="Wingdings" panose="05000000000000000000" pitchFamily="2" charset="2"/>
              </a:rPr>
              <a:t>with </a:t>
            </a:r>
            <a:r>
              <a:rPr lang="en-US" dirty="0"/>
              <a:t>4-conditions behavioral paradigm</a:t>
            </a:r>
          </a:p>
        </p:txBody>
      </p:sp>
      <p:pic>
        <p:nvPicPr>
          <p:cNvPr id="3" name="Picture 2">
            <a:extLst>
              <a:ext uri="{FF2B5EF4-FFF2-40B4-BE49-F238E27FC236}">
                <a16:creationId xmlns:a16="http://schemas.microsoft.com/office/drawing/2014/main" xmlns="" id="{9A74EE2F-7998-4EBF-98C8-2566ADFC6D87}"/>
              </a:ext>
            </a:extLst>
          </p:cNvPr>
          <p:cNvPicPr>
            <a:picLocks noChangeAspect="1"/>
          </p:cNvPicPr>
          <p:nvPr/>
        </p:nvPicPr>
        <p:blipFill>
          <a:blip r:embed="rId3"/>
          <a:stretch>
            <a:fillRect/>
          </a:stretch>
        </p:blipFill>
        <p:spPr>
          <a:xfrm>
            <a:off x="2660014" y="1443450"/>
            <a:ext cx="1828800" cy="1828800"/>
          </a:xfrm>
          <a:prstGeom prst="rect">
            <a:avLst/>
          </a:prstGeom>
        </p:spPr>
      </p:pic>
      <p:pic>
        <p:nvPicPr>
          <p:cNvPr id="4" name="Picture 3">
            <a:extLst>
              <a:ext uri="{FF2B5EF4-FFF2-40B4-BE49-F238E27FC236}">
                <a16:creationId xmlns:a16="http://schemas.microsoft.com/office/drawing/2014/main" xmlns="" id="{EE78C795-74D6-432C-A036-6823518CE7B0}"/>
              </a:ext>
            </a:extLst>
          </p:cNvPr>
          <p:cNvPicPr>
            <a:picLocks noChangeAspect="1"/>
          </p:cNvPicPr>
          <p:nvPr/>
        </p:nvPicPr>
        <p:blipFill>
          <a:blip r:embed="rId4"/>
          <a:stretch>
            <a:fillRect/>
          </a:stretch>
        </p:blipFill>
        <p:spPr>
          <a:xfrm>
            <a:off x="4753099" y="1443450"/>
            <a:ext cx="1828800" cy="1828800"/>
          </a:xfrm>
          <a:prstGeom prst="rect">
            <a:avLst/>
          </a:prstGeom>
        </p:spPr>
      </p:pic>
      <p:pic>
        <p:nvPicPr>
          <p:cNvPr id="5" name="Picture 4">
            <a:extLst>
              <a:ext uri="{FF2B5EF4-FFF2-40B4-BE49-F238E27FC236}">
                <a16:creationId xmlns:a16="http://schemas.microsoft.com/office/drawing/2014/main" xmlns="" id="{86C9D201-4F20-437B-A490-1FDAACCC3F45}"/>
              </a:ext>
            </a:extLst>
          </p:cNvPr>
          <p:cNvPicPr>
            <a:picLocks noChangeAspect="1"/>
          </p:cNvPicPr>
          <p:nvPr/>
        </p:nvPicPr>
        <p:blipFill>
          <a:blip r:embed="rId5"/>
          <a:stretch>
            <a:fillRect/>
          </a:stretch>
        </p:blipFill>
        <p:spPr>
          <a:xfrm>
            <a:off x="6817486" y="1443450"/>
            <a:ext cx="1828800" cy="1828800"/>
          </a:xfrm>
          <a:prstGeom prst="rect">
            <a:avLst/>
          </a:prstGeom>
        </p:spPr>
      </p:pic>
      <p:pic>
        <p:nvPicPr>
          <p:cNvPr id="6" name="Picture 5">
            <a:extLst>
              <a:ext uri="{FF2B5EF4-FFF2-40B4-BE49-F238E27FC236}">
                <a16:creationId xmlns:a16="http://schemas.microsoft.com/office/drawing/2014/main" xmlns="" id="{1DF0491A-ECE1-4F7D-AA07-C5BF11727A01}"/>
              </a:ext>
            </a:extLst>
          </p:cNvPr>
          <p:cNvPicPr>
            <a:picLocks noChangeAspect="1"/>
          </p:cNvPicPr>
          <p:nvPr/>
        </p:nvPicPr>
        <p:blipFill>
          <a:blip r:embed="rId6"/>
          <a:stretch>
            <a:fillRect/>
          </a:stretch>
        </p:blipFill>
        <p:spPr>
          <a:xfrm>
            <a:off x="8881873" y="1443450"/>
            <a:ext cx="2285999" cy="1828800"/>
          </a:xfrm>
          <a:prstGeom prst="rect">
            <a:avLst/>
          </a:prstGeom>
        </p:spPr>
      </p:pic>
      <p:sp>
        <p:nvSpPr>
          <p:cNvPr id="11" name="TextBox 10">
            <a:extLst>
              <a:ext uri="{FF2B5EF4-FFF2-40B4-BE49-F238E27FC236}">
                <a16:creationId xmlns:a16="http://schemas.microsoft.com/office/drawing/2014/main" xmlns="" id="{B050382F-0715-4AB9-9A1B-3B34FBEBACBA}"/>
              </a:ext>
            </a:extLst>
          </p:cNvPr>
          <p:cNvSpPr txBox="1"/>
          <p:nvPr/>
        </p:nvSpPr>
        <p:spPr>
          <a:xfrm>
            <a:off x="907127" y="2065701"/>
            <a:ext cx="1828799" cy="369332"/>
          </a:xfrm>
          <a:prstGeom prst="rect">
            <a:avLst/>
          </a:prstGeom>
          <a:noFill/>
        </p:spPr>
        <p:txBody>
          <a:bodyPr wrap="square" rtlCol="0">
            <a:spAutoFit/>
          </a:bodyPr>
          <a:lstStyle/>
          <a:p>
            <a:r>
              <a:rPr lang="en-US" dirty="0"/>
              <a:t>Single Animal</a:t>
            </a:r>
          </a:p>
        </p:txBody>
      </p:sp>
      <p:sp>
        <p:nvSpPr>
          <p:cNvPr id="14" name="TextBox 13">
            <a:extLst>
              <a:ext uri="{FF2B5EF4-FFF2-40B4-BE49-F238E27FC236}">
                <a16:creationId xmlns:a16="http://schemas.microsoft.com/office/drawing/2014/main" xmlns="" id="{7D45D6CD-FD4E-49F5-B7B1-BE52277DF5AE}"/>
              </a:ext>
            </a:extLst>
          </p:cNvPr>
          <p:cNvSpPr txBox="1"/>
          <p:nvPr/>
        </p:nvSpPr>
        <p:spPr>
          <a:xfrm>
            <a:off x="4222905" y="3797663"/>
            <a:ext cx="3558667" cy="369332"/>
          </a:xfrm>
          <a:prstGeom prst="rect">
            <a:avLst/>
          </a:prstGeom>
          <a:noFill/>
        </p:spPr>
        <p:txBody>
          <a:bodyPr wrap="none" rtlCol="0">
            <a:spAutoFit/>
          </a:bodyPr>
          <a:lstStyle/>
          <a:p>
            <a:r>
              <a:rPr lang="en-US" dirty="0"/>
              <a:t>Repeated Measures ANOVA (N = 5)</a:t>
            </a:r>
          </a:p>
        </p:txBody>
      </p:sp>
      <p:pic>
        <p:nvPicPr>
          <p:cNvPr id="18" name="Picture 17">
            <a:extLst>
              <a:ext uri="{FF2B5EF4-FFF2-40B4-BE49-F238E27FC236}">
                <a16:creationId xmlns:a16="http://schemas.microsoft.com/office/drawing/2014/main" xmlns="" id="{F078DED4-C35D-4677-8170-B5433B2F9A8B}"/>
              </a:ext>
            </a:extLst>
          </p:cNvPr>
          <p:cNvPicPr>
            <a:picLocks noChangeAspect="1"/>
          </p:cNvPicPr>
          <p:nvPr/>
        </p:nvPicPr>
        <p:blipFill>
          <a:blip r:embed="rId7"/>
          <a:stretch>
            <a:fillRect/>
          </a:stretch>
        </p:blipFill>
        <p:spPr>
          <a:xfrm>
            <a:off x="2612513" y="4500150"/>
            <a:ext cx="1828800" cy="1828800"/>
          </a:xfrm>
          <a:prstGeom prst="rect">
            <a:avLst/>
          </a:prstGeom>
        </p:spPr>
      </p:pic>
      <p:pic>
        <p:nvPicPr>
          <p:cNvPr id="19" name="Picture 18">
            <a:extLst>
              <a:ext uri="{FF2B5EF4-FFF2-40B4-BE49-F238E27FC236}">
                <a16:creationId xmlns:a16="http://schemas.microsoft.com/office/drawing/2014/main" xmlns="" id="{EEDD78CF-A889-40B1-80A3-2C3E57012F3E}"/>
              </a:ext>
            </a:extLst>
          </p:cNvPr>
          <p:cNvPicPr>
            <a:picLocks noChangeAspect="1"/>
          </p:cNvPicPr>
          <p:nvPr/>
        </p:nvPicPr>
        <p:blipFill>
          <a:blip r:embed="rId8"/>
          <a:stretch>
            <a:fillRect/>
          </a:stretch>
        </p:blipFill>
        <p:spPr>
          <a:xfrm>
            <a:off x="5495573" y="4500150"/>
            <a:ext cx="2285999" cy="1828800"/>
          </a:xfrm>
          <a:prstGeom prst="rect">
            <a:avLst/>
          </a:prstGeom>
        </p:spPr>
      </p:pic>
      <p:pic>
        <p:nvPicPr>
          <p:cNvPr id="20" name="Picture 19">
            <a:extLst>
              <a:ext uri="{FF2B5EF4-FFF2-40B4-BE49-F238E27FC236}">
                <a16:creationId xmlns:a16="http://schemas.microsoft.com/office/drawing/2014/main" xmlns="" id="{C37B8104-DE07-49D4-A5ED-612D564239BB}"/>
              </a:ext>
            </a:extLst>
          </p:cNvPr>
          <p:cNvPicPr>
            <a:picLocks noChangeAspect="1"/>
          </p:cNvPicPr>
          <p:nvPr/>
        </p:nvPicPr>
        <p:blipFill>
          <a:blip r:embed="rId9"/>
          <a:stretch>
            <a:fillRect/>
          </a:stretch>
        </p:blipFill>
        <p:spPr>
          <a:xfrm>
            <a:off x="8637487" y="4500150"/>
            <a:ext cx="1828800" cy="1828800"/>
          </a:xfrm>
          <a:prstGeom prst="rect">
            <a:avLst/>
          </a:prstGeom>
        </p:spPr>
      </p:pic>
      <p:sp>
        <p:nvSpPr>
          <p:cNvPr id="21" name="TextBox 20">
            <a:extLst>
              <a:ext uri="{FF2B5EF4-FFF2-40B4-BE49-F238E27FC236}">
                <a16:creationId xmlns:a16="http://schemas.microsoft.com/office/drawing/2014/main" xmlns="" id="{7F8C71C3-7A07-4FA6-AEE4-26D585C91FDE}"/>
              </a:ext>
            </a:extLst>
          </p:cNvPr>
          <p:cNvSpPr txBox="1"/>
          <p:nvPr/>
        </p:nvSpPr>
        <p:spPr>
          <a:xfrm>
            <a:off x="2954693" y="1258784"/>
            <a:ext cx="1239442" cy="369332"/>
          </a:xfrm>
          <a:prstGeom prst="rect">
            <a:avLst/>
          </a:prstGeom>
          <a:noFill/>
        </p:spPr>
        <p:txBody>
          <a:bodyPr wrap="none" rtlCol="0">
            <a:spAutoFit/>
          </a:bodyPr>
          <a:lstStyle/>
          <a:p>
            <a:r>
              <a:rPr lang="en-US" dirty="0"/>
              <a:t>Condition 1</a:t>
            </a:r>
          </a:p>
        </p:txBody>
      </p:sp>
      <p:sp>
        <p:nvSpPr>
          <p:cNvPr id="22" name="TextBox 21">
            <a:extLst>
              <a:ext uri="{FF2B5EF4-FFF2-40B4-BE49-F238E27FC236}">
                <a16:creationId xmlns:a16="http://schemas.microsoft.com/office/drawing/2014/main" xmlns="" id="{BD427F3F-60F7-463C-B668-0F329265DE69}"/>
              </a:ext>
            </a:extLst>
          </p:cNvPr>
          <p:cNvSpPr txBox="1"/>
          <p:nvPr/>
        </p:nvSpPr>
        <p:spPr>
          <a:xfrm>
            <a:off x="4886089" y="1236165"/>
            <a:ext cx="1239442" cy="369332"/>
          </a:xfrm>
          <a:prstGeom prst="rect">
            <a:avLst/>
          </a:prstGeom>
          <a:noFill/>
        </p:spPr>
        <p:txBody>
          <a:bodyPr wrap="none" rtlCol="0">
            <a:spAutoFit/>
          </a:bodyPr>
          <a:lstStyle/>
          <a:p>
            <a:r>
              <a:rPr lang="en-US" dirty="0"/>
              <a:t>Condition 2</a:t>
            </a:r>
          </a:p>
        </p:txBody>
      </p:sp>
      <p:sp>
        <p:nvSpPr>
          <p:cNvPr id="23" name="TextBox 22">
            <a:extLst>
              <a:ext uri="{FF2B5EF4-FFF2-40B4-BE49-F238E27FC236}">
                <a16:creationId xmlns:a16="http://schemas.microsoft.com/office/drawing/2014/main" xmlns="" id="{B13E76AC-DECD-44B5-868B-A6FB48D63E1E}"/>
              </a:ext>
            </a:extLst>
          </p:cNvPr>
          <p:cNvSpPr txBox="1"/>
          <p:nvPr/>
        </p:nvSpPr>
        <p:spPr>
          <a:xfrm>
            <a:off x="6947659" y="1248841"/>
            <a:ext cx="1239442" cy="369332"/>
          </a:xfrm>
          <a:prstGeom prst="rect">
            <a:avLst/>
          </a:prstGeom>
          <a:noFill/>
        </p:spPr>
        <p:txBody>
          <a:bodyPr wrap="none" rtlCol="0">
            <a:spAutoFit/>
          </a:bodyPr>
          <a:lstStyle/>
          <a:p>
            <a:r>
              <a:rPr lang="en-US" dirty="0"/>
              <a:t>Condition 3</a:t>
            </a:r>
          </a:p>
        </p:txBody>
      </p:sp>
      <p:sp>
        <p:nvSpPr>
          <p:cNvPr id="24" name="TextBox 23">
            <a:extLst>
              <a:ext uri="{FF2B5EF4-FFF2-40B4-BE49-F238E27FC236}">
                <a16:creationId xmlns:a16="http://schemas.microsoft.com/office/drawing/2014/main" xmlns="" id="{C06A1D6A-02F6-4FF7-AF72-3752307AC20D}"/>
              </a:ext>
            </a:extLst>
          </p:cNvPr>
          <p:cNvSpPr txBox="1"/>
          <p:nvPr/>
        </p:nvSpPr>
        <p:spPr>
          <a:xfrm>
            <a:off x="9255845" y="1245832"/>
            <a:ext cx="1239442" cy="369332"/>
          </a:xfrm>
          <a:prstGeom prst="rect">
            <a:avLst/>
          </a:prstGeom>
          <a:noFill/>
        </p:spPr>
        <p:txBody>
          <a:bodyPr wrap="none" rtlCol="0">
            <a:spAutoFit/>
          </a:bodyPr>
          <a:lstStyle/>
          <a:p>
            <a:r>
              <a:rPr lang="en-US" dirty="0"/>
              <a:t>Condition 4</a:t>
            </a:r>
          </a:p>
        </p:txBody>
      </p:sp>
    </p:spTree>
    <p:extLst>
      <p:ext uri="{BB962C8B-B14F-4D97-AF65-F5344CB8AC3E}">
        <p14:creationId xmlns:p14="http://schemas.microsoft.com/office/powerpoint/2010/main" val="278245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Ca imaging</a:t>
            </a:r>
          </a:p>
        </p:txBody>
      </p:sp>
      <p:pic>
        <p:nvPicPr>
          <p:cNvPr id="5" name="Picture 4"/>
          <p:cNvPicPr>
            <a:picLocks noChangeAspect="1"/>
          </p:cNvPicPr>
          <p:nvPr/>
        </p:nvPicPr>
        <p:blipFill rotWithShape="1">
          <a:blip r:embed="rId3"/>
          <a:srcRect l="5905"/>
          <a:stretch/>
        </p:blipFill>
        <p:spPr>
          <a:xfrm>
            <a:off x="8983226" y="98201"/>
            <a:ext cx="3208774" cy="1697424"/>
          </a:xfrm>
          <a:prstGeom prst="rect">
            <a:avLst/>
          </a:prstGeom>
        </p:spPr>
      </p:pic>
      <p:sp>
        <p:nvSpPr>
          <p:cNvPr id="7" name="TextBox 6"/>
          <p:cNvSpPr txBox="1"/>
          <p:nvPr/>
        </p:nvSpPr>
        <p:spPr>
          <a:xfrm>
            <a:off x="6996114" y="155776"/>
            <a:ext cx="2657475" cy="923330"/>
          </a:xfrm>
          <a:prstGeom prst="rect">
            <a:avLst/>
          </a:prstGeom>
          <a:noFill/>
        </p:spPr>
        <p:txBody>
          <a:bodyPr wrap="square" rtlCol="0">
            <a:spAutoFit/>
          </a:bodyPr>
          <a:lstStyle/>
          <a:p>
            <a:r>
              <a:rPr lang="en-US" dirty="0"/>
              <a:t>Depth</a:t>
            </a:r>
          </a:p>
          <a:p>
            <a:r>
              <a:rPr lang="en-US" dirty="0"/>
              <a:t>1</a:t>
            </a:r>
            <a:r>
              <a:rPr lang="en-US" baseline="30000" dirty="0"/>
              <a:t>st</a:t>
            </a:r>
            <a:r>
              <a:rPr lang="en-US" dirty="0"/>
              <a:t> plane @ 125um</a:t>
            </a:r>
          </a:p>
          <a:p>
            <a:r>
              <a:rPr lang="en-US" dirty="0"/>
              <a:t>2</a:t>
            </a:r>
            <a:r>
              <a:rPr lang="en-US" baseline="30000" dirty="0"/>
              <a:t>nd</a:t>
            </a:r>
            <a:r>
              <a:rPr lang="en-US" dirty="0"/>
              <a:t> plane @ 175um</a:t>
            </a:r>
          </a:p>
        </p:txBody>
      </p:sp>
      <p:sp>
        <p:nvSpPr>
          <p:cNvPr id="6" name="TextBox 5"/>
          <p:cNvSpPr txBox="1"/>
          <p:nvPr/>
        </p:nvSpPr>
        <p:spPr>
          <a:xfrm>
            <a:off x="512615" y="1381837"/>
            <a:ext cx="6363473" cy="369332"/>
          </a:xfrm>
          <a:prstGeom prst="rect">
            <a:avLst/>
          </a:prstGeom>
          <a:noFill/>
        </p:spPr>
        <p:txBody>
          <a:bodyPr wrap="none" rtlCol="0">
            <a:spAutoFit/>
          </a:bodyPr>
          <a:lstStyle/>
          <a:p>
            <a:r>
              <a:rPr lang="en-US" dirty="0"/>
              <a:t>Representative average image and calcium traces from Condition 1</a:t>
            </a:r>
          </a:p>
        </p:txBody>
      </p:sp>
      <p:pic>
        <p:nvPicPr>
          <p:cNvPr id="8" name="Picture 7">
            <a:extLst>
              <a:ext uri="{FF2B5EF4-FFF2-40B4-BE49-F238E27FC236}">
                <a16:creationId xmlns:a16="http://schemas.microsoft.com/office/drawing/2014/main" xmlns="" id="{F2E4ACB9-8647-48EA-990A-DAFD3A5E4B00}"/>
              </a:ext>
            </a:extLst>
          </p:cNvPr>
          <p:cNvPicPr>
            <a:picLocks noChangeAspect="1"/>
          </p:cNvPicPr>
          <p:nvPr/>
        </p:nvPicPr>
        <p:blipFill>
          <a:blip r:embed="rId4"/>
          <a:stretch>
            <a:fillRect/>
          </a:stretch>
        </p:blipFill>
        <p:spPr>
          <a:xfrm>
            <a:off x="382838" y="1951267"/>
            <a:ext cx="2843684" cy="2843684"/>
          </a:xfrm>
          <a:prstGeom prst="rect">
            <a:avLst/>
          </a:prstGeom>
        </p:spPr>
      </p:pic>
      <p:pic>
        <p:nvPicPr>
          <p:cNvPr id="9" name="Picture 8">
            <a:extLst>
              <a:ext uri="{FF2B5EF4-FFF2-40B4-BE49-F238E27FC236}">
                <a16:creationId xmlns:a16="http://schemas.microsoft.com/office/drawing/2014/main" xmlns="" id="{CF399CC3-A948-4730-967A-2D5155188CA9}"/>
              </a:ext>
            </a:extLst>
          </p:cNvPr>
          <p:cNvPicPr>
            <a:picLocks noChangeAspect="1"/>
          </p:cNvPicPr>
          <p:nvPr/>
        </p:nvPicPr>
        <p:blipFill>
          <a:blip r:embed="rId5"/>
          <a:stretch>
            <a:fillRect/>
          </a:stretch>
        </p:blipFill>
        <p:spPr>
          <a:xfrm>
            <a:off x="3206049" y="2078893"/>
            <a:ext cx="8524127" cy="2435466"/>
          </a:xfrm>
          <a:prstGeom prst="rect">
            <a:avLst/>
          </a:prstGeom>
        </p:spPr>
      </p:pic>
      <p:sp>
        <p:nvSpPr>
          <p:cNvPr id="10" name="Text Box 20">
            <a:extLst>
              <a:ext uri="{FF2B5EF4-FFF2-40B4-BE49-F238E27FC236}">
                <a16:creationId xmlns:a16="http://schemas.microsoft.com/office/drawing/2014/main" xmlns="" id="{C5505A74-F0DD-432C-AC07-65B20F35BB7E}"/>
              </a:ext>
            </a:extLst>
          </p:cNvPr>
          <p:cNvSpPr txBox="1"/>
          <p:nvPr/>
        </p:nvSpPr>
        <p:spPr>
          <a:xfrm>
            <a:off x="3600652" y="1897402"/>
            <a:ext cx="7984647" cy="362982"/>
          </a:xfrm>
          <a:prstGeom prst="rect">
            <a:avLst/>
          </a:prstGeom>
          <a:noFill/>
          <a:ln w="6350">
            <a:noFill/>
          </a:ln>
        </p:spPr>
        <p:txBody>
          <a:bodyPr rot="0" spcFirstLastPara="0" vert="horz" wrap="square" lIns="0" tIns="0" rIns="0" bIns="0" numCol="1" spcCol="0" rtlCol="0" fromWordArt="0" anchor="t" anchorCtr="0" forceAA="0" compatLnSpc="1">
            <a:prstTxWarp prst="textNoShape">
              <a:avLst/>
            </a:prstTxWarp>
            <a:noAutofit/>
          </a:bodyPr>
          <a:lstStyle/>
          <a:p>
            <a:pPr marL="0" marR="0">
              <a:spcBef>
                <a:spcPts val="0"/>
              </a:spcBef>
              <a:spcAft>
                <a:spcPts val="0"/>
              </a:spcAft>
            </a:pPr>
            <a:r>
              <a:rPr lang="en-US" sz="1400" dirty="0">
                <a:solidFill>
                  <a:srgbClr val="808080"/>
                </a:solidFill>
                <a:effectLst/>
                <a:latin typeface="Times New Roman" panose="02020603050405020304" pitchFamily="18" charset="0"/>
                <a:ea typeface="MS Mincho"/>
              </a:rPr>
              <a:t>Gray regions (air-puff trials), </a:t>
            </a:r>
            <a:r>
              <a:rPr lang="en-US" sz="1400" dirty="0">
                <a:solidFill>
                  <a:srgbClr val="0000FF"/>
                </a:solidFill>
                <a:effectLst/>
                <a:latin typeface="Times New Roman" panose="02020603050405020304" pitchFamily="18" charset="0"/>
                <a:ea typeface="MS Mincho"/>
              </a:rPr>
              <a:t>Calcium Signal (fitted), </a:t>
            </a:r>
            <a:r>
              <a:rPr lang="en-US" sz="1400" dirty="0">
                <a:solidFill>
                  <a:srgbClr val="FF0000"/>
                </a:solidFill>
                <a:effectLst/>
                <a:latin typeface="Times New Roman" panose="02020603050405020304" pitchFamily="18" charset="0"/>
                <a:ea typeface="MS Mincho"/>
              </a:rPr>
              <a:t>Deconvolved Spike Rate, </a:t>
            </a:r>
            <a:r>
              <a:rPr lang="en-US" sz="1400" dirty="0">
                <a:solidFill>
                  <a:srgbClr val="FF00FF"/>
                </a:solidFill>
                <a:effectLst/>
                <a:latin typeface="Times New Roman" panose="02020603050405020304" pitchFamily="18" charset="0"/>
                <a:ea typeface="MS Mincho"/>
              </a:rPr>
              <a:t>Speed, </a:t>
            </a:r>
            <a:r>
              <a:rPr lang="en-US" sz="1400" dirty="0">
                <a:solidFill>
                  <a:srgbClr val="00B050"/>
                </a:solidFill>
                <a:effectLst/>
                <a:latin typeface="Times New Roman" panose="02020603050405020304" pitchFamily="18" charset="0"/>
                <a:ea typeface="MS Mincho"/>
              </a:rPr>
              <a:t>Belt Lap Marker</a:t>
            </a:r>
            <a:endParaRPr lang="en-US" sz="3600" dirty="0">
              <a:effectLst/>
              <a:latin typeface="Times New Roman" panose="02020603050405020304" pitchFamily="18" charset="0"/>
              <a:ea typeface="宋体" panose="02010600030101010101" pitchFamily="2" charset="-122"/>
            </a:endParaRPr>
          </a:p>
          <a:p>
            <a:pPr marL="0" marR="0">
              <a:spcBef>
                <a:spcPts val="0"/>
              </a:spcBef>
              <a:spcAft>
                <a:spcPts val="0"/>
              </a:spcAft>
            </a:pPr>
            <a:r>
              <a:rPr lang="en-US" sz="1400" dirty="0">
                <a:effectLst/>
                <a:latin typeface="Times New Roman" panose="02020603050405020304" pitchFamily="18" charset="0"/>
                <a:ea typeface="宋体" panose="02010600030101010101" pitchFamily="2" charset="-122"/>
              </a:rPr>
              <a:t> </a:t>
            </a:r>
            <a:endParaRPr lang="en-US" sz="3600" dirty="0">
              <a:effectLst/>
              <a:latin typeface="Times New Roman" panose="02020603050405020304" pitchFamily="18" charset="0"/>
              <a:ea typeface="宋体" panose="02010600030101010101" pitchFamily="2" charset="-122"/>
            </a:endParaRPr>
          </a:p>
        </p:txBody>
      </p:sp>
      <p:sp>
        <p:nvSpPr>
          <p:cNvPr id="11" name="TextBox 10">
            <a:extLst>
              <a:ext uri="{FF2B5EF4-FFF2-40B4-BE49-F238E27FC236}">
                <a16:creationId xmlns:a16="http://schemas.microsoft.com/office/drawing/2014/main" xmlns="" id="{2C33B3FA-D192-48B8-81F4-1DA4CF407A21}"/>
              </a:ext>
            </a:extLst>
          </p:cNvPr>
          <p:cNvSpPr txBox="1"/>
          <p:nvPr/>
        </p:nvSpPr>
        <p:spPr>
          <a:xfrm>
            <a:off x="1295400" y="5490179"/>
            <a:ext cx="8107680" cy="646331"/>
          </a:xfrm>
          <a:prstGeom prst="rect">
            <a:avLst/>
          </a:prstGeom>
          <a:noFill/>
        </p:spPr>
        <p:txBody>
          <a:bodyPr wrap="square" rtlCol="0">
            <a:spAutoFit/>
          </a:bodyPr>
          <a:lstStyle/>
          <a:p>
            <a:r>
              <a:rPr lang="en-US" dirty="0"/>
              <a:t>Number of Cells (Suite2P)</a:t>
            </a:r>
          </a:p>
          <a:p>
            <a:r>
              <a:rPr lang="en-US" dirty="0"/>
              <a:t>Animal 1 = 532, Animal 2 = 601, Animal 3 = 704, Animal 4 = 487, Animal 5 = 350</a:t>
            </a:r>
          </a:p>
        </p:txBody>
      </p:sp>
    </p:spTree>
    <p:extLst>
      <p:ext uri="{BB962C8B-B14F-4D97-AF65-F5344CB8AC3E}">
        <p14:creationId xmlns:p14="http://schemas.microsoft.com/office/powerpoint/2010/main" val="4115696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C7FD733-D920-4BC7-9620-265C61CACEBE}"/>
              </a:ext>
            </a:extLst>
          </p:cNvPr>
          <p:cNvSpPr>
            <a:spLocks noGrp="1"/>
          </p:cNvSpPr>
          <p:nvPr>
            <p:ph type="title"/>
          </p:nvPr>
        </p:nvSpPr>
        <p:spPr/>
        <p:txBody>
          <a:bodyPr/>
          <a:lstStyle/>
          <a:p>
            <a:r>
              <a:rPr lang="en-US" dirty="0"/>
              <a:t>Results – raster plots (condition 1)</a:t>
            </a:r>
          </a:p>
        </p:txBody>
      </p:sp>
      <p:pic>
        <p:nvPicPr>
          <p:cNvPr id="3" name="Picture 2">
            <a:extLst>
              <a:ext uri="{FF2B5EF4-FFF2-40B4-BE49-F238E27FC236}">
                <a16:creationId xmlns:a16="http://schemas.microsoft.com/office/drawing/2014/main" xmlns="" id="{0A736618-8B4B-4D95-B0A5-5FEAEEAF4FC9}"/>
              </a:ext>
            </a:extLst>
          </p:cNvPr>
          <p:cNvPicPr>
            <a:picLocks noChangeAspect="1"/>
          </p:cNvPicPr>
          <p:nvPr/>
        </p:nvPicPr>
        <p:blipFill>
          <a:blip r:embed="rId2"/>
          <a:stretch>
            <a:fillRect/>
          </a:stretch>
        </p:blipFill>
        <p:spPr>
          <a:xfrm>
            <a:off x="736600" y="1477361"/>
            <a:ext cx="9052560" cy="5029200"/>
          </a:xfrm>
          <a:prstGeom prst="rect">
            <a:avLst/>
          </a:prstGeom>
        </p:spPr>
      </p:pic>
      <p:pic>
        <p:nvPicPr>
          <p:cNvPr id="4" name="Picture 3">
            <a:extLst>
              <a:ext uri="{FF2B5EF4-FFF2-40B4-BE49-F238E27FC236}">
                <a16:creationId xmlns:a16="http://schemas.microsoft.com/office/drawing/2014/main" xmlns="" id="{8E3041B8-922F-4D1E-A190-199C8488DC8A}"/>
              </a:ext>
            </a:extLst>
          </p:cNvPr>
          <p:cNvPicPr>
            <a:picLocks noChangeAspect="1"/>
          </p:cNvPicPr>
          <p:nvPr/>
        </p:nvPicPr>
        <p:blipFill>
          <a:blip r:embed="rId3"/>
          <a:stretch>
            <a:fillRect/>
          </a:stretch>
        </p:blipFill>
        <p:spPr>
          <a:xfrm>
            <a:off x="9265752" y="492136"/>
            <a:ext cx="2713055" cy="775159"/>
          </a:xfrm>
          <a:prstGeom prst="rect">
            <a:avLst/>
          </a:prstGeom>
        </p:spPr>
      </p:pic>
      <p:sp>
        <p:nvSpPr>
          <p:cNvPr id="5" name="TextBox 4">
            <a:extLst>
              <a:ext uri="{FF2B5EF4-FFF2-40B4-BE49-F238E27FC236}">
                <a16:creationId xmlns:a16="http://schemas.microsoft.com/office/drawing/2014/main" xmlns="" id="{C662DF30-CCBD-45E1-B47C-AEA1E31B9FD4}"/>
              </a:ext>
            </a:extLst>
          </p:cNvPr>
          <p:cNvSpPr txBox="1"/>
          <p:nvPr/>
        </p:nvSpPr>
        <p:spPr>
          <a:xfrm>
            <a:off x="1113072" y="1082629"/>
            <a:ext cx="1535741" cy="369332"/>
          </a:xfrm>
          <a:prstGeom prst="rect">
            <a:avLst/>
          </a:prstGeom>
          <a:noFill/>
        </p:spPr>
        <p:txBody>
          <a:bodyPr wrap="none" rtlCol="0">
            <a:spAutoFit/>
          </a:bodyPr>
          <a:lstStyle/>
          <a:p>
            <a:r>
              <a:rPr lang="en-US" dirty="0"/>
              <a:t>Representative</a:t>
            </a:r>
          </a:p>
        </p:txBody>
      </p:sp>
      <p:sp>
        <p:nvSpPr>
          <p:cNvPr id="6" name="TextBox 5">
            <a:extLst>
              <a:ext uri="{FF2B5EF4-FFF2-40B4-BE49-F238E27FC236}">
                <a16:creationId xmlns:a16="http://schemas.microsoft.com/office/drawing/2014/main" xmlns="" id="{57E0A078-891D-4250-B1D7-416E41983222}"/>
              </a:ext>
            </a:extLst>
          </p:cNvPr>
          <p:cNvSpPr txBox="1"/>
          <p:nvPr/>
        </p:nvSpPr>
        <p:spPr>
          <a:xfrm>
            <a:off x="10338352" y="2200229"/>
            <a:ext cx="987771" cy="369332"/>
          </a:xfrm>
          <a:prstGeom prst="rect">
            <a:avLst/>
          </a:prstGeom>
          <a:noFill/>
        </p:spPr>
        <p:txBody>
          <a:bodyPr wrap="none" rtlCol="0">
            <a:spAutoFit/>
          </a:bodyPr>
          <a:lstStyle/>
          <a:p>
            <a:r>
              <a:rPr lang="en-US" dirty="0"/>
              <a:t>Air - </a:t>
            </a:r>
            <a:r>
              <a:rPr lang="en-US" dirty="0" err="1"/>
              <a:t>Dist</a:t>
            </a:r>
            <a:endParaRPr lang="en-US" dirty="0"/>
          </a:p>
        </p:txBody>
      </p:sp>
      <p:sp>
        <p:nvSpPr>
          <p:cNvPr id="7" name="TextBox 6">
            <a:extLst>
              <a:ext uri="{FF2B5EF4-FFF2-40B4-BE49-F238E27FC236}">
                <a16:creationId xmlns:a16="http://schemas.microsoft.com/office/drawing/2014/main" xmlns="" id="{DDFE50EC-3F2F-4B31-9458-92FB2FFD7BFA}"/>
              </a:ext>
            </a:extLst>
          </p:cNvPr>
          <p:cNvSpPr txBox="1"/>
          <p:nvPr/>
        </p:nvSpPr>
        <p:spPr>
          <a:xfrm>
            <a:off x="10236752" y="4811349"/>
            <a:ext cx="1079142" cy="369332"/>
          </a:xfrm>
          <a:prstGeom prst="rect">
            <a:avLst/>
          </a:prstGeom>
          <a:noFill/>
        </p:spPr>
        <p:txBody>
          <a:bodyPr wrap="none" rtlCol="0">
            <a:spAutoFit/>
          </a:bodyPr>
          <a:lstStyle/>
          <a:p>
            <a:r>
              <a:rPr lang="en-US" dirty="0"/>
              <a:t>Air - Time</a:t>
            </a:r>
          </a:p>
        </p:txBody>
      </p:sp>
      <p:sp>
        <p:nvSpPr>
          <p:cNvPr id="8" name="TextBox 7">
            <a:extLst>
              <a:ext uri="{FF2B5EF4-FFF2-40B4-BE49-F238E27FC236}">
                <a16:creationId xmlns:a16="http://schemas.microsoft.com/office/drawing/2014/main" xmlns="" id="{4C19BA64-9964-4F5F-A1A4-9BC060611A87}"/>
              </a:ext>
            </a:extLst>
          </p:cNvPr>
          <p:cNvSpPr txBox="1"/>
          <p:nvPr/>
        </p:nvSpPr>
        <p:spPr>
          <a:xfrm>
            <a:off x="9496604" y="6390467"/>
            <a:ext cx="1204176" cy="400110"/>
          </a:xfrm>
          <a:prstGeom prst="rect">
            <a:avLst/>
          </a:prstGeom>
          <a:noFill/>
        </p:spPr>
        <p:txBody>
          <a:bodyPr wrap="none" rtlCol="0">
            <a:spAutoFit/>
          </a:bodyPr>
          <a:lstStyle/>
          <a:p>
            <a:r>
              <a:rPr lang="en-US" sz="2000" b="1" dirty="0">
                <a:solidFill>
                  <a:srgbClr val="FF0000"/>
                </a:solidFill>
              </a:rPr>
              <a:t>Belt - </a:t>
            </a:r>
            <a:r>
              <a:rPr lang="en-US" sz="2000" b="1" dirty="0" err="1">
                <a:solidFill>
                  <a:srgbClr val="FF0000"/>
                </a:solidFill>
              </a:rPr>
              <a:t>Dist</a:t>
            </a:r>
            <a:endParaRPr lang="en-US" sz="2000" b="1" dirty="0">
              <a:solidFill>
                <a:srgbClr val="FF0000"/>
              </a:solidFill>
            </a:endParaRPr>
          </a:p>
        </p:txBody>
      </p:sp>
      <p:sp>
        <p:nvSpPr>
          <p:cNvPr id="9" name="TextBox 8">
            <a:extLst>
              <a:ext uri="{FF2B5EF4-FFF2-40B4-BE49-F238E27FC236}">
                <a16:creationId xmlns:a16="http://schemas.microsoft.com/office/drawing/2014/main" xmlns="" id="{99011033-CBC8-4C54-87D8-BBC75678A3E9}"/>
              </a:ext>
            </a:extLst>
          </p:cNvPr>
          <p:cNvSpPr txBox="1"/>
          <p:nvPr/>
        </p:nvSpPr>
        <p:spPr>
          <a:xfrm>
            <a:off x="10829221" y="6390467"/>
            <a:ext cx="1311578" cy="400110"/>
          </a:xfrm>
          <a:prstGeom prst="rect">
            <a:avLst/>
          </a:prstGeom>
          <a:noFill/>
        </p:spPr>
        <p:txBody>
          <a:bodyPr wrap="none" rtlCol="0">
            <a:spAutoFit/>
          </a:bodyPr>
          <a:lstStyle/>
          <a:p>
            <a:r>
              <a:rPr lang="en-US" sz="2000" b="1" dirty="0" err="1">
                <a:solidFill>
                  <a:srgbClr val="FF0000"/>
                </a:solidFill>
              </a:rPr>
              <a:t>AirI</a:t>
            </a:r>
            <a:r>
              <a:rPr lang="en-US" sz="2000" b="1" dirty="0">
                <a:solidFill>
                  <a:srgbClr val="FF0000"/>
                </a:solidFill>
              </a:rPr>
              <a:t> - Time</a:t>
            </a:r>
          </a:p>
        </p:txBody>
      </p:sp>
    </p:spTree>
    <p:extLst>
      <p:ext uri="{BB962C8B-B14F-4D97-AF65-F5344CB8AC3E}">
        <p14:creationId xmlns:p14="http://schemas.microsoft.com/office/powerpoint/2010/main" val="2325035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06FD59-3B3C-4AED-BA7C-EFFCB0027618}"/>
              </a:ext>
            </a:extLst>
          </p:cNvPr>
          <p:cNvSpPr>
            <a:spLocks noGrp="1"/>
          </p:cNvSpPr>
          <p:nvPr>
            <p:ph type="title"/>
          </p:nvPr>
        </p:nvSpPr>
        <p:spPr/>
        <p:txBody>
          <a:bodyPr/>
          <a:lstStyle/>
          <a:p>
            <a:r>
              <a:rPr lang="en-US" dirty="0"/>
              <a:t>Mutual information z-score</a:t>
            </a:r>
          </a:p>
        </p:txBody>
      </p:sp>
      <p:pic>
        <p:nvPicPr>
          <p:cNvPr id="7" name="Picture 6">
            <a:extLst>
              <a:ext uri="{FF2B5EF4-FFF2-40B4-BE49-F238E27FC236}">
                <a16:creationId xmlns:a16="http://schemas.microsoft.com/office/drawing/2014/main" xmlns="" id="{4031244C-A0B5-4F3E-AAB3-8D84BC38421E}"/>
              </a:ext>
            </a:extLst>
          </p:cNvPr>
          <p:cNvPicPr>
            <a:picLocks noChangeAspect="1"/>
          </p:cNvPicPr>
          <p:nvPr/>
        </p:nvPicPr>
        <p:blipFill>
          <a:blip r:embed="rId2"/>
          <a:stretch>
            <a:fillRect/>
          </a:stretch>
        </p:blipFill>
        <p:spPr>
          <a:xfrm>
            <a:off x="2286253" y="1153372"/>
            <a:ext cx="8881039" cy="5499555"/>
          </a:xfrm>
          <a:prstGeom prst="rect">
            <a:avLst/>
          </a:prstGeom>
        </p:spPr>
      </p:pic>
      <p:pic>
        <p:nvPicPr>
          <p:cNvPr id="5" name="Picture 4">
            <a:extLst>
              <a:ext uri="{FF2B5EF4-FFF2-40B4-BE49-F238E27FC236}">
                <a16:creationId xmlns:a16="http://schemas.microsoft.com/office/drawing/2014/main" xmlns="" id="{1BFE672C-DD36-4AF9-97CF-90EB5B739936}"/>
              </a:ext>
            </a:extLst>
          </p:cNvPr>
          <p:cNvPicPr>
            <a:picLocks noChangeAspect="1"/>
          </p:cNvPicPr>
          <p:nvPr/>
        </p:nvPicPr>
        <p:blipFill>
          <a:blip r:embed="rId3"/>
          <a:stretch>
            <a:fillRect/>
          </a:stretch>
        </p:blipFill>
        <p:spPr>
          <a:xfrm>
            <a:off x="334327" y="1600858"/>
            <a:ext cx="2271713" cy="748329"/>
          </a:xfrm>
          <a:prstGeom prst="rect">
            <a:avLst/>
          </a:prstGeom>
        </p:spPr>
      </p:pic>
      <p:pic>
        <p:nvPicPr>
          <p:cNvPr id="3" name="Picture 2">
            <a:extLst>
              <a:ext uri="{FF2B5EF4-FFF2-40B4-BE49-F238E27FC236}">
                <a16:creationId xmlns:a16="http://schemas.microsoft.com/office/drawing/2014/main" xmlns="" id="{3C41A3BD-EB2F-48A3-ADEF-06D2587B5C2C}"/>
              </a:ext>
            </a:extLst>
          </p:cNvPr>
          <p:cNvPicPr>
            <a:picLocks noChangeAspect="1"/>
          </p:cNvPicPr>
          <p:nvPr/>
        </p:nvPicPr>
        <p:blipFill>
          <a:blip r:embed="rId4"/>
          <a:stretch>
            <a:fillRect/>
          </a:stretch>
        </p:blipFill>
        <p:spPr>
          <a:xfrm>
            <a:off x="512615" y="687714"/>
            <a:ext cx="2271714" cy="931316"/>
          </a:xfrm>
          <a:prstGeom prst="rect">
            <a:avLst/>
          </a:prstGeom>
        </p:spPr>
      </p:pic>
      <p:pic>
        <p:nvPicPr>
          <p:cNvPr id="4" name="Picture 3">
            <a:extLst>
              <a:ext uri="{FF2B5EF4-FFF2-40B4-BE49-F238E27FC236}">
                <a16:creationId xmlns:a16="http://schemas.microsoft.com/office/drawing/2014/main" xmlns="" id="{D7AC045D-3BC8-4726-8508-90C08BF63786}"/>
              </a:ext>
            </a:extLst>
          </p:cNvPr>
          <p:cNvPicPr>
            <a:picLocks noChangeAspect="1"/>
          </p:cNvPicPr>
          <p:nvPr/>
        </p:nvPicPr>
        <p:blipFill>
          <a:blip r:embed="rId5"/>
          <a:stretch>
            <a:fillRect/>
          </a:stretch>
        </p:blipFill>
        <p:spPr>
          <a:xfrm>
            <a:off x="3067946" y="1153372"/>
            <a:ext cx="1311732" cy="608454"/>
          </a:xfrm>
          <a:prstGeom prst="rect">
            <a:avLst/>
          </a:prstGeom>
        </p:spPr>
      </p:pic>
      <p:pic>
        <p:nvPicPr>
          <p:cNvPr id="8" name="Picture 7">
            <a:extLst>
              <a:ext uri="{FF2B5EF4-FFF2-40B4-BE49-F238E27FC236}">
                <a16:creationId xmlns:a16="http://schemas.microsoft.com/office/drawing/2014/main" xmlns="" id="{1722F8A3-1E6F-4E83-9380-969C6DE8B945}"/>
              </a:ext>
            </a:extLst>
          </p:cNvPr>
          <p:cNvPicPr>
            <a:picLocks noChangeAspect="1"/>
          </p:cNvPicPr>
          <p:nvPr/>
        </p:nvPicPr>
        <p:blipFill>
          <a:blip r:embed="rId6"/>
          <a:stretch>
            <a:fillRect/>
          </a:stretch>
        </p:blipFill>
        <p:spPr>
          <a:xfrm>
            <a:off x="6827519" y="127457"/>
            <a:ext cx="4339773" cy="805416"/>
          </a:xfrm>
          <a:prstGeom prst="rect">
            <a:avLst/>
          </a:prstGeom>
        </p:spPr>
      </p:pic>
    </p:spTree>
    <p:extLst>
      <p:ext uri="{BB962C8B-B14F-4D97-AF65-F5344CB8AC3E}">
        <p14:creationId xmlns:p14="http://schemas.microsoft.com/office/powerpoint/2010/main" val="680365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624760BE-6B7E-4458-BCDB-576DC8C08AFF}"/>
              </a:ext>
            </a:extLst>
          </p:cNvPr>
          <p:cNvSpPr>
            <a:spLocks noGrp="1"/>
          </p:cNvSpPr>
          <p:nvPr>
            <p:ph idx="1"/>
          </p:nvPr>
        </p:nvSpPr>
        <p:spPr/>
        <p:txBody>
          <a:bodyPr/>
          <a:lstStyle/>
          <a:p>
            <a:r>
              <a:rPr lang="en-CA" dirty="0"/>
              <a:t>Spatial</a:t>
            </a:r>
          </a:p>
          <a:p>
            <a:pPr lvl="1"/>
            <a:r>
              <a:rPr lang="en-CA" dirty="0"/>
              <a:t>Cognitive Map Theory (O’Keefe, Nadel, Burgess)</a:t>
            </a:r>
          </a:p>
          <a:p>
            <a:pPr lvl="1"/>
            <a:r>
              <a:rPr lang="en-CA" dirty="0"/>
              <a:t>Path-Integration Theory (McNaughton)</a:t>
            </a:r>
          </a:p>
          <a:p>
            <a:endParaRPr lang="en-CA" dirty="0"/>
          </a:p>
          <a:p>
            <a:r>
              <a:rPr lang="en-CA" dirty="0"/>
              <a:t>Temporal</a:t>
            </a:r>
          </a:p>
          <a:p>
            <a:pPr lvl="1"/>
            <a:r>
              <a:rPr lang="en-CA" dirty="0"/>
              <a:t>Time Cells (</a:t>
            </a:r>
            <a:r>
              <a:rPr lang="en-CA" dirty="0" err="1"/>
              <a:t>Eichenbaum</a:t>
            </a:r>
            <a:r>
              <a:rPr lang="en-CA" dirty="0"/>
              <a:t>)</a:t>
            </a:r>
          </a:p>
          <a:p>
            <a:endParaRPr lang="en-CA" dirty="0"/>
          </a:p>
          <a:p>
            <a:r>
              <a:rPr lang="en-CA" dirty="0"/>
              <a:t>Non-spatial</a:t>
            </a:r>
          </a:p>
          <a:p>
            <a:pPr lvl="1"/>
            <a:r>
              <a:rPr lang="en-CA" dirty="0"/>
              <a:t>Auditory (Tank)</a:t>
            </a:r>
          </a:p>
          <a:p>
            <a:pPr lvl="1"/>
            <a:endParaRPr lang="en-CA" dirty="0"/>
          </a:p>
          <a:p>
            <a:r>
              <a:rPr lang="en-CA" dirty="0"/>
              <a:t>Hippocampus as a Sequence Generator (</a:t>
            </a:r>
            <a:r>
              <a:rPr lang="en-CA" dirty="0" err="1"/>
              <a:t>Buszaki</a:t>
            </a:r>
            <a:r>
              <a:rPr lang="en-CA" dirty="0"/>
              <a:t>)</a:t>
            </a:r>
          </a:p>
        </p:txBody>
      </p:sp>
      <p:sp>
        <p:nvSpPr>
          <p:cNvPr id="3" name="Title 2">
            <a:extLst>
              <a:ext uri="{FF2B5EF4-FFF2-40B4-BE49-F238E27FC236}">
                <a16:creationId xmlns:a16="http://schemas.microsoft.com/office/drawing/2014/main" xmlns="" id="{9EC78425-AC07-43C5-848D-E76963F30C38}"/>
              </a:ext>
            </a:extLst>
          </p:cNvPr>
          <p:cNvSpPr>
            <a:spLocks noGrp="1"/>
          </p:cNvSpPr>
          <p:nvPr>
            <p:ph type="title"/>
          </p:nvPr>
        </p:nvSpPr>
        <p:spPr/>
        <p:txBody>
          <a:bodyPr/>
          <a:lstStyle/>
          <a:p>
            <a:r>
              <a:rPr lang="en-CA" dirty="0"/>
              <a:t>Background - Theories of information coding in hippocampus</a:t>
            </a:r>
          </a:p>
        </p:txBody>
      </p:sp>
    </p:spTree>
    <p:extLst>
      <p:ext uri="{BB962C8B-B14F-4D97-AF65-F5344CB8AC3E}">
        <p14:creationId xmlns:p14="http://schemas.microsoft.com/office/powerpoint/2010/main" val="9795908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a:stretch>
            <a:fillRect/>
          </a:stretch>
        </p:blipFill>
        <p:spPr>
          <a:xfrm>
            <a:off x="5799994" y="4299686"/>
            <a:ext cx="6400798" cy="1600200"/>
          </a:xfrm>
          <a:prstGeom prst="rect">
            <a:avLst/>
          </a:prstGeom>
        </p:spPr>
      </p:pic>
      <p:sp>
        <p:nvSpPr>
          <p:cNvPr id="2" name="Title 1">
            <a:extLst>
              <a:ext uri="{FF2B5EF4-FFF2-40B4-BE49-F238E27FC236}">
                <a16:creationId xmlns:a16="http://schemas.microsoft.com/office/drawing/2014/main" xmlns="" id="{621606F3-76BD-4C3B-B769-1642C4AF845C}"/>
              </a:ext>
            </a:extLst>
          </p:cNvPr>
          <p:cNvSpPr>
            <a:spLocks noGrp="1"/>
          </p:cNvSpPr>
          <p:nvPr>
            <p:ph type="title"/>
          </p:nvPr>
        </p:nvSpPr>
        <p:spPr/>
        <p:txBody>
          <a:bodyPr>
            <a:normAutofit/>
          </a:bodyPr>
          <a:lstStyle/>
          <a:p>
            <a:r>
              <a:rPr lang="en-US" sz="4400" dirty="0"/>
              <a:t>Results – distributions of </a:t>
            </a:r>
            <a:r>
              <a:rPr lang="en-US" sz="4400" dirty="0" err="1"/>
              <a:t>mI</a:t>
            </a:r>
            <a:r>
              <a:rPr lang="en-US" sz="4400" dirty="0"/>
              <a:t> – z-score – all cells</a:t>
            </a:r>
          </a:p>
        </p:txBody>
      </p:sp>
      <p:sp>
        <p:nvSpPr>
          <p:cNvPr id="14" name="TextBox 13">
            <a:extLst>
              <a:ext uri="{FF2B5EF4-FFF2-40B4-BE49-F238E27FC236}">
                <a16:creationId xmlns:a16="http://schemas.microsoft.com/office/drawing/2014/main" xmlns="" id="{004478BB-A257-4074-9747-E812670DC6D7}"/>
              </a:ext>
            </a:extLst>
          </p:cNvPr>
          <p:cNvSpPr txBox="1"/>
          <p:nvPr/>
        </p:nvSpPr>
        <p:spPr>
          <a:xfrm>
            <a:off x="1557737" y="955492"/>
            <a:ext cx="1239442" cy="369332"/>
          </a:xfrm>
          <a:prstGeom prst="rect">
            <a:avLst/>
          </a:prstGeom>
          <a:noFill/>
        </p:spPr>
        <p:txBody>
          <a:bodyPr wrap="none" rtlCol="0">
            <a:spAutoFit/>
          </a:bodyPr>
          <a:lstStyle/>
          <a:p>
            <a:r>
              <a:rPr lang="en-US" dirty="0"/>
              <a:t>Condition 1</a:t>
            </a:r>
          </a:p>
        </p:txBody>
      </p:sp>
      <p:sp>
        <p:nvSpPr>
          <p:cNvPr id="15" name="TextBox 14">
            <a:extLst>
              <a:ext uri="{FF2B5EF4-FFF2-40B4-BE49-F238E27FC236}">
                <a16:creationId xmlns:a16="http://schemas.microsoft.com/office/drawing/2014/main" xmlns="" id="{52870CEA-A4C5-42C0-9B7A-839AAAE86649}"/>
              </a:ext>
            </a:extLst>
          </p:cNvPr>
          <p:cNvSpPr txBox="1"/>
          <p:nvPr/>
        </p:nvSpPr>
        <p:spPr>
          <a:xfrm>
            <a:off x="4153970" y="907213"/>
            <a:ext cx="1239442" cy="369332"/>
          </a:xfrm>
          <a:prstGeom prst="rect">
            <a:avLst/>
          </a:prstGeom>
          <a:noFill/>
        </p:spPr>
        <p:txBody>
          <a:bodyPr wrap="none" rtlCol="0">
            <a:spAutoFit/>
          </a:bodyPr>
          <a:lstStyle/>
          <a:p>
            <a:r>
              <a:rPr lang="en-US" dirty="0"/>
              <a:t>Condition 2</a:t>
            </a:r>
          </a:p>
        </p:txBody>
      </p:sp>
      <p:sp>
        <p:nvSpPr>
          <p:cNvPr id="16" name="TextBox 15">
            <a:extLst>
              <a:ext uri="{FF2B5EF4-FFF2-40B4-BE49-F238E27FC236}">
                <a16:creationId xmlns:a16="http://schemas.microsoft.com/office/drawing/2014/main" xmlns="" id="{43321A26-6284-4127-BA79-B827938E5925}"/>
              </a:ext>
            </a:extLst>
          </p:cNvPr>
          <p:cNvSpPr txBox="1"/>
          <p:nvPr/>
        </p:nvSpPr>
        <p:spPr>
          <a:xfrm>
            <a:off x="6956980" y="854688"/>
            <a:ext cx="1239442" cy="369332"/>
          </a:xfrm>
          <a:prstGeom prst="rect">
            <a:avLst/>
          </a:prstGeom>
          <a:noFill/>
        </p:spPr>
        <p:txBody>
          <a:bodyPr wrap="none" rtlCol="0">
            <a:spAutoFit/>
          </a:bodyPr>
          <a:lstStyle/>
          <a:p>
            <a:r>
              <a:rPr lang="en-US" dirty="0"/>
              <a:t>Condition 3</a:t>
            </a:r>
          </a:p>
        </p:txBody>
      </p:sp>
      <p:sp>
        <p:nvSpPr>
          <p:cNvPr id="17" name="TextBox 16">
            <a:extLst>
              <a:ext uri="{FF2B5EF4-FFF2-40B4-BE49-F238E27FC236}">
                <a16:creationId xmlns:a16="http://schemas.microsoft.com/office/drawing/2014/main" xmlns="" id="{00990A9A-FF7C-4A6E-B1DB-A15B87391EE2}"/>
              </a:ext>
            </a:extLst>
          </p:cNvPr>
          <p:cNvSpPr txBox="1"/>
          <p:nvPr/>
        </p:nvSpPr>
        <p:spPr>
          <a:xfrm>
            <a:off x="9939133" y="854688"/>
            <a:ext cx="1239442" cy="369332"/>
          </a:xfrm>
          <a:prstGeom prst="rect">
            <a:avLst/>
          </a:prstGeom>
          <a:noFill/>
        </p:spPr>
        <p:txBody>
          <a:bodyPr wrap="none" rtlCol="0">
            <a:spAutoFit/>
          </a:bodyPr>
          <a:lstStyle/>
          <a:p>
            <a:r>
              <a:rPr lang="en-US" dirty="0"/>
              <a:t>Condition 4</a:t>
            </a:r>
          </a:p>
        </p:txBody>
      </p:sp>
      <p:sp>
        <p:nvSpPr>
          <p:cNvPr id="19" name="TextBox 18">
            <a:extLst>
              <a:ext uri="{FF2B5EF4-FFF2-40B4-BE49-F238E27FC236}">
                <a16:creationId xmlns:a16="http://schemas.microsoft.com/office/drawing/2014/main" xmlns="" id="{A5ED94FA-6B49-4046-848A-7E78D1B00A51}"/>
              </a:ext>
            </a:extLst>
          </p:cNvPr>
          <p:cNvSpPr txBox="1"/>
          <p:nvPr/>
        </p:nvSpPr>
        <p:spPr>
          <a:xfrm>
            <a:off x="350472" y="6211669"/>
            <a:ext cx="8107680" cy="646331"/>
          </a:xfrm>
          <a:prstGeom prst="rect">
            <a:avLst/>
          </a:prstGeom>
          <a:noFill/>
        </p:spPr>
        <p:txBody>
          <a:bodyPr wrap="square" rtlCol="0">
            <a:spAutoFit/>
          </a:bodyPr>
          <a:lstStyle/>
          <a:p>
            <a:r>
              <a:rPr lang="en-US" dirty="0"/>
              <a:t>Number of ROIs (Suite2P)</a:t>
            </a:r>
          </a:p>
          <a:p>
            <a:r>
              <a:rPr lang="en-US" dirty="0"/>
              <a:t>617, 686, 900, 692, 771, 912, 430, 1552, 416, 427, 462, 398, 370</a:t>
            </a:r>
          </a:p>
        </p:txBody>
      </p:sp>
      <p:sp>
        <p:nvSpPr>
          <p:cNvPr id="22" name="TextBox 21">
            <a:extLst>
              <a:ext uri="{FF2B5EF4-FFF2-40B4-BE49-F238E27FC236}">
                <a16:creationId xmlns:a16="http://schemas.microsoft.com/office/drawing/2014/main" xmlns="" id="{D4050B42-0C0A-43AE-A10F-B5B20674F7DB}"/>
              </a:ext>
            </a:extLst>
          </p:cNvPr>
          <p:cNvSpPr txBox="1"/>
          <p:nvPr/>
        </p:nvSpPr>
        <p:spPr>
          <a:xfrm>
            <a:off x="4153970" y="3756641"/>
            <a:ext cx="3685304" cy="369332"/>
          </a:xfrm>
          <a:prstGeom prst="rect">
            <a:avLst/>
          </a:prstGeom>
          <a:noFill/>
        </p:spPr>
        <p:txBody>
          <a:bodyPr wrap="none" rtlCol="0">
            <a:spAutoFit/>
          </a:bodyPr>
          <a:lstStyle/>
          <a:p>
            <a:r>
              <a:rPr lang="en-US" dirty="0"/>
              <a:t>Repeated Measures ANOVA (N = 10)</a:t>
            </a:r>
          </a:p>
        </p:txBody>
      </p:sp>
      <p:pic>
        <p:nvPicPr>
          <p:cNvPr id="4" name="Picture 3"/>
          <p:cNvPicPr>
            <a:picLocks noChangeAspect="1"/>
          </p:cNvPicPr>
          <p:nvPr/>
        </p:nvPicPr>
        <p:blipFill>
          <a:blip r:embed="rId3"/>
          <a:stretch>
            <a:fillRect/>
          </a:stretch>
        </p:blipFill>
        <p:spPr>
          <a:xfrm>
            <a:off x="160877" y="1287412"/>
            <a:ext cx="3047999" cy="2286000"/>
          </a:xfrm>
          <a:prstGeom prst="rect">
            <a:avLst/>
          </a:prstGeom>
        </p:spPr>
      </p:pic>
      <p:pic>
        <p:nvPicPr>
          <p:cNvPr id="5" name="Picture 4"/>
          <p:cNvPicPr>
            <a:picLocks noChangeAspect="1"/>
          </p:cNvPicPr>
          <p:nvPr/>
        </p:nvPicPr>
        <p:blipFill>
          <a:blip r:embed="rId4"/>
          <a:stretch>
            <a:fillRect/>
          </a:stretch>
        </p:blipFill>
        <p:spPr>
          <a:xfrm>
            <a:off x="3073397" y="1292170"/>
            <a:ext cx="3047998" cy="2286000"/>
          </a:xfrm>
          <a:prstGeom prst="rect">
            <a:avLst/>
          </a:prstGeom>
        </p:spPr>
      </p:pic>
      <p:pic>
        <p:nvPicPr>
          <p:cNvPr id="6" name="Picture 5"/>
          <p:cNvPicPr>
            <a:picLocks noChangeAspect="1"/>
          </p:cNvPicPr>
          <p:nvPr/>
        </p:nvPicPr>
        <p:blipFill>
          <a:blip r:embed="rId5"/>
          <a:stretch>
            <a:fillRect/>
          </a:stretch>
        </p:blipFill>
        <p:spPr>
          <a:xfrm>
            <a:off x="5985917" y="1296928"/>
            <a:ext cx="3047998" cy="2286000"/>
          </a:xfrm>
          <a:prstGeom prst="rect">
            <a:avLst/>
          </a:prstGeom>
        </p:spPr>
      </p:pic>
      <p:pic>
        <p:nvPicPr>
          <p:cNvPr id="7" name="Picture 6"/>
          <p:cNvPicPr>
            <a:picLocks noChangeAspect="1"/>
          </p:cNvPicPr>
          <p:nvPr/>
        </p:nvPicPr>
        <p:blipFill>
          <a:blip r:embed="rId6"/>
          <a:stretch>
            <a:fillRect/>
          </a:stretch>
        </p:blipFill>
        <p:spPr>
          <a:xfrm>
            <a:off x="9020356" y="1344305"/>
            <a:ext cx="3047998" cy="2286000"/>
          </a:xfrm>
          <a:prstGeom prst="rect">
            <a:avLst/>
          </a:prstGeom>
        </p:spPr>
      </p:pic>
      <p:pic>
        <p:nvPicPr>
          <p:cNvPr id="10" name="Picture 9"/>
          <p:cNvPicPr>
            <a:picLocks noChangeAspect="1"/>
          </p:cNvPicPr>
          <p:nvPr/>
        </p:nvPicPr>
        <p:blipFill>
          <a:blip r:embed="rId7"/>
          <a:stretch>
            <a:fillRect/>
          </a:stretch>
        </p:blipFill>
        <p:spPr>
          <a:xfrm>
            <a:off x="54079" y="4299686"/>
            <a:ext cx="6400798" cy="1600200"/>
          </a:xfrm>
          <a:prstGeom prst="rect">
            <a:avLst/>
          </a:prstGeom>
        </p:spPr>
      </p:pic>
    </p:spTree>
    <p:extLst>
      <p:ext uri="{BB962C8B-B14F-4D97-AF65-F5344CB8AC3E}">
        <p14:creationId xmlns:p14="http://schemas.microsoft.com/office/powerpoint/2010/main" val="12910517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EB17C185-7172-4601-BCD1-7CE8E818B0B7}"/>
              </a:ext>
            </a:extLst>
          </p:cNvPr>
          <p:cNvSpPr>
            <a:spLocks noGrp="1"/>
          </p:cNvSpPr>
          <p:nvPr>
            <p:ph type="title" idx="4294967295"/>
          </p:nvPr>
        </p:nvSpPr>
        <p:spPr>
          <a:xfrm>
            <a:off x="1366610" y="2850714"/>
            <a:ext cx="11217275" cy="835025"/>
          </a:xfrm>
        </p:spPr>
        <p:txBody>
          <a:bodyPr/>
          <a:lstStyle/>
          <a:p>
            <a:r>
              <a:rPr lang="en-US" dirty="0"/>
              <a:t>What criteria to classify cells into tuned vs untuned?</a:t>
            </a:r>
          </a:p>
        </p:txBody>
      </p:sp>
    </p:spTree>
    <p:extLst>
      <p:ext uri="{BB962C8B-B14F-4D97-AF65-F5344CB8AC3E}">
        <p14:creationId xmlns:p14="http://schemas.microsoft.com/office/powerpoint/2010/main" val="1014089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6E6867FC-8B3B-4201-89A8-E613F13FBBE5}"/>
              </a:ext>
            </a:extLst>
          </p:cNvPr>
          <p:cNvPicPr>
            <a:picLocks noChangeAspect="1"/>
          </p:cNvPicPr>
          <p:nvPr/>
        </p:nvPicPr>
        <p:blipFill>
          <a:blip r:embed="rId2"/>
          <a:stretch>
            <a:fillRect/>
          </a:stretch>
        </p:blipFill>
        <p:spPr>
          <a:xfrm>
            <a:off x="657225" y="844774"/>
            <a:ext cx="10080000" cy="5760000"/>
          </a:xfrm>
          <a:prstGeom prst="rect">
            <a:avLst/>
          </a:prstGeom>
        </p:spPr>
      </p:pic>
      <p:sp>
        <p:nvSpPr>
          <p:cNvPr id="3" name="Title 2">
            <a:extLst>
              <a:ext uri="{FF2B5EF4-FFF2-40B4-BE49-F238E27FC236}">
                <a16:creationId xmlns:a16="http://schemas.microsoft.com/office/drawing/2014/main" xmlns="" id="{B4962B08-6EBE-4FF4-99DB-4FB3EA7D4B01}"/>
              </a:ext>
            </a:extLst>
          </p:cNvPr>
          <p:cNvSpPr>
            <a:spLocks noGrp="1"/>
          </p:cNvSpPr>
          <p:nvPr>
            <p:ph type="title"/>
          </p:nvPr>
        </p:nvSpPr>
        <p:spPr/>
        <p:txBody>
          <a:bodyPr>
            <a:normAutofit fontScale="90000"/>
          </a:bodyPr>
          <a:lstStyle/>
          <a:p>
            <a:r>
              <a:rPr lang="en-CA" dirty="0"/>
              <a:t>Place cells </a:t>
            </a:r>
            <a:r>
              <a:rPr lang="en-CA" dirty="0">
                <a:sym typeface="Wingdings" panose="05000000000000000000" pitchFamily="2" charset="2"/>
              </a:rPr>
              <a:t> </a:t>
            </a:r>
            <a:r>
              <a:rPr lang="en-CA" dirty="0" err="1">
                <a:sym typeface="Wingdings" panose="05000000000000000000" pitchFamily="2" charset="2"/>
              </a:rPr>
              <a:t>zMI</a:t>
            </a:r>
            <a:r>
              <a:rPr lang="en-CA" dirty="0">
                <a:sym typeface="Wingdings" panose="05000000000000000000" pitchFamily="2" charset="2"/>
              </a:rPr>
              <a:t> &gt; 3, RS &gt; 0.4, </a:t>
            </a:r>
            <a:r>
              <a:rPr lang="en-CA" dirty="0" err="1">
                <a:sym typeface="Wingdings" panose="05000000000000000000" pitchFamily="2" charset="2"/>
              </a:rPr>
              <a:t>Fcenter</a:t>
            </a:r>
            <a:r>
              <a:rPr lang="en-CA" dirty="0">
                <a:sym typeface="Wingdings" panose="05000000000000000000" pitchFamily="2" charset="2"/>
              </a:rPr>
              <a:t> 0 – 140, </a:t>
            </a:r>
            <a:r>
              <a:rPr lang="en-CA" dirty="0" err="1">
                <a:sym typeface="Wingdings" panose="05000000000000000000" pitchFamily="2" charset="2"/>
              </a:rPr>
              <a:t>fwidth</a:t>
            </a:r>
            <a:r>
              <a:rPr lang="en-CA" dirty="0">
                <a:sym typeface="Wingdings" panose="05000000000000000000" pitchFamily="2" charset="2"/>
              </a:rPr>
              <a:t> 1-120</a:t>
            </a:r>
            <a:endParaRPr lang="en-CA" dirty="0"/>
          </a:p>
        </p:txBody>
      </p:sp>
      <p:sp>
        <p:nvSpPr>
          <p:cNvPr id="4" name="TextBox 3">
            <a:extLst>
              <a:ext uri="{FF2B5EF4-FFF2-40B4-BE49-F238E27FC236}">
                <a16:creationId xmlns:a16="http://schemas.microsoft.com/office/drawing/2014/main" xmlns="" id="{165E429D-390D-4ECE-BE37-C5B15870C686}"/>
              </a:ext>
            </a:extLst>
          </p:cNvPr>
          <p:cNvSpPr txBox="1"/>
          <p:nvPr/>
        </p:nvSpPr>
        <p:spPr>
          <a:xfrm>
            <a:off x="157729" y="6235442"/>
            <a:ext cx="998991" cy="369332"/>
          </a:xfrm>
          <a:prstGeom prst="rect">
            <a:avLst/>
          </a:prstGeom>
          <a:noFill/>
        </p:spPr>
        <p:txBody>
          <a:bodyPr wrap="none" rtlCol="0">
            <a:spAutoFit/>
          </a:bodyPr>
          <a:lstStyle/>
          <a:p>
            <a:r>
              <a:rPr lang="en-CA" dirty="0"/>
              <a:t>Animal 2</a:t>
            </a:r>
          </a:p>
        </p:txBody>
      </p:sp>
    </p:spTree>
    <p:extLst>
      <p:ext uri="{BB962C8B-B14F-4D97-AF65-F5344CB8AC3E}">
        <p14:creationId xmlns:p14="http://schemas.microsoft.com/office/powerpoint/2010/main" val="3172415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A1EFF14-BAA1-4DFE-ABFE-DB9617D83E7F}"/>
              </a:ext>
            </a:extLst>
          </p:cNvPr>
          <p:cNvSpPr>
            <a:spLocks noGrp="1"/>
          </p:cNvSpPr>
          <p:nvPr>
            <p:ph type="title"/>
          </p:nvPr>
        </p:nvSpPr>
        <p:spPr/>
        <p:txBody>
          <a:bodyPr/>
          <a:lstStyle/>
          <a:p>
            <a:r>
              <a:rPr lang="en-CA" dirty="0"/>
              <a:t>Air-Time</a:t>
            </a:r>
          </a:p>
        </p:txBody>
      </p:sp>
      <p:pic>
        <p:nvPicPr>
          <p:cNvPr id="4" name="Picture 3">
            <a:extLst>
              <a:ext uri="{FF2B5EF4-FFF2-40B4-BE49-F238E27FC236}">
                <a16:creationId xmlns:a16="http://schemas.microsoft.com/office/drawing/2014/main" xmlns="" id="{90C46D3C-6736-4D25-996A-E5FE61FFA80E}"/>
              </a:ext>
            </a:extLst>
          </p:cNvPr>
          <p:cNvPicPr>
            <a:picLocks noChangeAspect="1"/>
          </p:cNvPicPr>
          <p:nvPr/>
        </p:nvPicPr>
        <p:blipFill>
          <a:blip r:embed="rId2"/>
          <a:stretch>
            <a:fillRect/>
          </a:stretch>
        </p:blipFill>
        <p:spPr>
          <a:xfrm>
            <a:off x="1183928" y="990274"/>
            <a:ext cx="10091250" cy="5760000"/>
          </a:xfrm>
          <a:prstGeom prst="rect">
            <a:avLst/>
          </a:prstGeom>
        </p:spPr>
      </p:pic>
      <p:sp>
        <p:nvSpPr>
          <p:cNvPr id="7" name="TextBox 6">
            <a:extLst>
              <a:ext uri="{FF2B5EF4-FFF2-40B4-BE49-F238E27FC236}">
                <a16:creationId xmlns:a16="http://schemas.microsoft.com/office/drawing/2014/main" xmlns="" id="{63E5C08D-5383-4A52-B8D1-29E071F1A1A1}"/>
              </a:ext>
            </a:extLst>
          </p:cNvPr>
          <p:cNvSpPr txBox="1"/>
          <p:nvPr/>
        </p:nvSpPr>
        <p:spPr>
          <a:xfrm>
            <a:off x="157729" y="6235442"/>
            <a:ext cx="998991" cy="369332"/>
          </a:xfrm>
          <a:prstGeom prst="rect">
            <a:avLst/>
          </a:prstGeom>
          <a:noFill/>
        </p:spPr>
        <p:txBody>
          <a:bodyPr wrap="none" rtlCol="0">
            <a:spAutoFit/>
          </a:bodyPr>
          <a:lstStyle/>
          <a:p>
            <a:r>
              <a:rPr lang="en-CA" dirty="0"/>
              <a:t>Animal 2</a:t>
            </a:r>
          </a:p>
        </p:txBody>
      </p:sp>
    </p:spTree>
    <p:extLst>
      <p:ext uri="{BB962C8B-B14F-4D97-AF65-F5344CB8AC3E}">
        <p14:creationId xmlns:p14="http://schemas.microsoft.com/office/powerpoint/2010/main" val="5630859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5CA462-B45F-48B1-A095-0E9DF47B149D}"/>
              </a:ext>
            </a:extLst>
          </p:cNvPr>
          <p:cNvSpPr>
            <a:spLocks noGrp="1"/>
          </p:cNvSpPr>
          <p:nvPr>
            <p:ph type="title"/>
          </p:nvPr>
        </p:nvSpPr>
        <p:spPr/>
        <p:txBody>
          <a:bodyPr/>
          <a:lstStyle/>
          <a:p>
            <a:r>
              <a:rPr lang="en-CA" dirty="0"/>
              <a:t>Belt-distance</a:t>
            </a:r>
          </a:p>
        </p:txBody>
      </p:sp>
      <p:pic>
        <p:nvPicPr>
          <p:cNvPr id="3" name="Picture 2">
            <a:extLst>
              <a:ext uri="{FF2B5EF4-FFF2-40B4-BE49-F238E27FC236}">
                <a16:creationId xmlns:a16="http://schemas.microsoft.com/office/drawing/2014/main" xmlns="" id="{71A89221-D9C6-4C54-A4B3-2EE8A8FC6D1C}"/>
              </a:ext>
            </a:extLst>
          </p:cNvPr>
          <p:cNvPicPr>
            <a:picLocks noChangeAspect="1"/>
          </p:cNvPicPr>
          <p:nvPr/>
        </p:nvPicPr>
        <p:blipFill>
          <a:blip r:embed="rId2"/>
          <a:stretch>
            <a:fillRect/>
          </a:stretch>
        </p:blipFill>
        <p:spPr>
          <a:xfrm>
            <a:off x="958265" y="932873"/>
            <a:ext cx="10086316" cy="5760000"/>
          </a:xfrm>
          <a:prstGeom prst="rect">
            <a:avLst/>
          </a:prstGeom>
        </p:spPr>
      </p:pic>
      <p:sp>
        <p:nvSpPr>
          <p:cNvPr id="4" name="TextBox 3">
            <a:extLst>
              <a:ext uri="{FF2B5EF4-FFF2-40B4-BE49-F238E27FC236}">
                <a16:creationId xmlns:a16="http://schemas.microsoft.com/office/drawing/2014/main" xmlns="" id="{0DC96E36-86BC-453A-97AF-BFF27702C4DE}"/>
              </a:ext>
            </a:extLst>
          </p:cNvPr>
          <p:cNvSpPr txBox="1"/>
          <p:nvPr/>
        </p:nvSpPr>
        <p:spPr>
          <a:xfrm>
            <a:off x="157729" y="6235442"/>
            <a:ext cx="998991" cy="369332"/>
          </a:xfrm>
          <a:prstGeom prst="rect">
            <a:avLst/>
          </a:prstGeom>
          <a:noFill/>
        </p:spPr>
        <p:txBody>
          <a:bodyPr wrap="none" rtlCol="0">
            <a:spAutoFit/>
          </a:bodyPr>
          <a:lstStyle/>
          <a:p>
            <a:r>
              <a:rPr lang="en-CA" dirty="0"/>
              <a:t>Animal 3</a:t>
            </a:r>
          </a:p>
        </p:txBody>
      </p:sp>
    </p:spTree>
    <p:extLst>
      <p:ext uri="{BB962C8B-B14F-4D97-AF65-F5344CB8AC3E}">
        <p14:creationId xmlns:p14="http://schemas.microsoft.com/office/powerpoint/2010/main" val="133188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B22DA2E-74FA-4EAB-AD48-BD7EA35F0784}"/>
              </a:ext>
            </a:extLst>
          </p:cNvPr>
          <p:cNvSpPr>
            <a:spLocks noGrp="1"/>
          </p:cNvSpPr>
          <p:nvPr>
            <p:ph type="title"/>
          </p:nvPr>
        </p:nvSpPr>
        <p:spPr/>
        <p:txBody>
          <a:bodyPr/>
          <a:lstStyle/>
          <a:p>
            <a:r>
              <a:rPr lang="en-CA" dirty="0"/>
              <a:t>Air-intertrial-time</a:t>
            </a:r>
          </a:p>
        </p:txBody>
      </p:sp>
      <p:pic>
        <p:nvPicPr>
          <p:cNvPr id="3" name="Picture 2">
            <a:extLst>
              <a:ext uri="{FF2B5EF4-FFF2-40B4-BE49-F238E27FC236}">
                <a16:creationId xmlns:a16="http://schemas.microsoft.com/office/drawing/2014/main" xmlns="" id="{885DA7D4-1FF7-4FF7-8614-CC17E208AC64}"/>
              </a:ext>
            </a:extLst>
          </p:cNvPr>
          <p:cNvPicPr>
            <a:picLocks noChangeAspect="1"/>
          </p:cNvPicPr>
          <p:nvPr/>
        </p:nvPicPr>
        <p:blipFill>
          <a:blip r:embed="rId2"/>
          <a:stretch>
            <a:fillRect/>
          </a:stretch>
        </p:blipFill>
        <p:spPr>
          <a:xfrm>
            <a:off x="689132" y="688063"/>
            <a:ext cx="10116541" cy="5760000"/>
          </a:xfrm>
          <a:prstGeom prst="rect">
            <a:avLst/>
          </a:prstGeom>
        </p:spPr>
      </p:pic>
      <p:sp>
        <p:nvSpPr>
          <p:cNvPr id="4" name="TextBox 3">
            <a:extLst>
              <a:ext uri="{FF2B5EF4-FFF2-40B4-BE49-F238E27FC236}">
                <a16:creationId xmlns:a16="http://schemas.microsoft.com/office/drawing/2014/main" xmlns="" id="{18387653-7A1E-44C6-B59C-36A50A1A0179}"/>
              </a:ext>
            </a:extLst>
          </p:cNvPr>
          <p:cNvSpPr txBox="1"/>
          <p:nvPr/>
        </p:nvSpPr>
        <p:spPr>
          <a:xfrm>
            <a:off x="157729" y="6235442"/>
            <a:ext cx="998991" cy="369332"/>
          </a:xfrm>
          <a:prstGeom prst="rect">
            <a:avLst/>
          </a:prstGeom>
          <a:noFill/>
        </p:spPr>
        <p:txBody>
          <a:bodyPr wrap="none" rtlCol="0">
            <a:spAutoFit/>
          </a:bodyPr>
          <a:lstStyle/>
          <a:p>
            <a:r>
              <a:rPr lang="en-CA" dirty="0"/>
              <a:t>Animal 2</a:t>
            </a:r>
          </a:p>
        </p:txBody>
      </p:sp>
    </p:spTree>
    <p:extLst>
      <p:ext uri="{BB962C8B-B14F-4D97-AF65-F5344CB8AC3E}">
        <p14:creationId xmlns:p14="http://schemas.microsoft.com/office/powerpoint/2010/main" val="6793130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3CBFA6-B167-4B77-BA95-ACCC935BFB04}"/>
              </a:ext>
            </a:extLst>
          </p:cNvPr>
          <p:cNvSpPr>
            <a:spLocks noGrp="1"/>
          </p:cNvSpPr>
          <p:nvPr>
            <p:ph type="title"/>
          </p:nvPr>
        </p:nvSpPr>
        <p:spPr/>
        <p:txBody>
          <a:bodyPr>
            <a:normAutofit fontScale="90000"/>
          </a:bodyPr>
          <a:lstStyle/>
          <a:p>
            <a:r>
              <a:rPr lang="en-CA" dirty="0"/>
              <a:t>Place cells </a:t>
            </a:r>
            <a:r>
              <a:rPr lang="en-CA" dirty="0">
                <a:sym typeface="Wingdings" panose="05000000000000000000" pitchFamily="2" charset="2"/>
              </a:rPr>
              <a:t> </a:t>
            </a:r>
            <a:r>
              <a:rPr lang="en-CA" dirty="0" err="1">
                <a:sym typeface="Wingdings" panose="05000000000000000000" pitchFamily="2" charset="2"/>
              </a:rPr>
              <a:t>zMI</a:t>
            </a:r>
            <a:r>
              <a:rPr lang="en-CA" dirty="0">
                <a:sym typeface="Wingdings" panose="05000000000000000000" pitchFamily="2" charset="2"/>
              </a:rPr>
              <a:t> &gt; 3, RS &gt; 0.4, </a:t>
            </a:r>
            <a:r>
              <a:rPr lang="en-CA" dirty="0" err="1">
                <a:sym typeface="Wingdings" panose="05000000000000000000" pitchFamily="2" charset="2"/>
              </a:rPr>
              <a:t>Fcenter</a:t>
            </a:r>
            <a:r>
              <a:rPr lang="en-CA" dirty="0">
                <a:sym typeface="Wingdings" panose="05000000000000000000" pitchFamily="2" charset="2"/>
              </a:rPr>
              <a:t> 0 – 140, </a:t>
            </a:r>
            <a:r>
              <a:rPr lang="en-CA" dirty="0" err="1">
                <a:sym typeface="Wingdings" panose="05000000000000000000" pitchFamily="2" charset="2"/>
              </a:rPr>
              <a:t>fwidth</a:t>
            </a:r>
            <a:r>
              <a:rPr lang="en-CA" dirty="0">
                <a:sym typeface="Wingdings" panose="05000000000000000000" pitchFamily="2" charset="2"/>
              </a:rPr>
              <a:t> 1-120</a:t>
            </a:r>
            <a:endParaRPr lang="en-CA" dirty="0"/>
          </a:p>
        </p:txBody>
      </p:sp>
      <p:pic>
        <p:nvPicPr>
          <p:cNvPr id="5" name="Picture 4">
            <a:extLst>
              <a:ext uri="{FF2B5EF4-FFF2-40B4-BE49-F238E27FC236}">
                <a16:creationId xmlns:a16="http://schemas.microsoft.com/office/drawing/2014/main" xmlns="" id="{7A6A2089-05B6-443D-8FE5-9476E9A3DAC2}"/>
              </a:ext>
            </a:extLst>
          </p:cNvPr>
          <p:cNvPicPr>
            <a:picLocks noChangeAspect="1"/>
          </p:cNvPicPr>
          <p:nvPr/>
        </p:nvPicPr>
        <p:blipFill>
          <a:blip r:embed="rId3"/>
          <a:stretch>
            <a:fillRect/>
          </a:stretch>
        </p:blipFill>
        <p:spPr>
          <a:xfrm>
            <a:off x="242749" y="1713923"/>
            <a:ext cx="10825353" cy="3600000"/>
          </a:xfrm>
          <a:prstGeom prst="rect">
            <a:avLst/>
          </a:prstGeom>
        </p:spPr>
      </p:pic>
    </p:spTree>
    <p:extLst>
      <p:ext uri="{BB962C8B-B14F-4D97-AF65-F5344CB8AC3E}">
        <p14:creationId xmlns:p14="http://schemas.microsoft.com/office/powerpoint/2010/main" val="37115129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88C1D2-655E-4A8F-8333-C5B1FF90D4E8}"/>
              </a:ext>
            </a:extLst>
          </p:cNvPr>
          <p:cNvSpPr>
            <a:spLocks noGrp="1"/>
          </p:cNvSpPr>
          <p:nvPr>
            <p:ph type="title"/>
          </p:nvPr>
        </p:nvSpPr>
        <p:spPr/>
        <p:txBody>
          <a:bodyPr/>
          <a:lstStyle/>
          <a:p>
            <a:r>
              <a:rPr lang="en-CA" dirty="0"/>
              <a:t>Distribution of place cells on the belt</a:t>
            </a:r>
          </a:p>
        </p:txBody>
      </p:sp>
      <p:pic>
        <p:nvPicPr>
          <p:cNvPr id="3" name="Picture 2">
            <a:extLst>
              <a:ext uri="{FF2B5EF4-FFF2-40B4-BE49-F238E27FC236}">
                <a16:creationId xmlns:a16="http://schemas.microsoft.com/office/drawing/2014/main" xmlns="" id="{2B13DB46-8BB6-4D64-A4ED-ADDF7256E097}"/>
              </a:ext>
            </a:extLst>
          </p:cNvPr>
          <p:cNvPicPr>
            <a:picLocks noChangeAspect="1"/>
          </p:cNvPicPr>
          <p:nvPr/>
        </p:nvPicPr>
        <p:blipFill>
          <a:blip r:embed="rId2"/>
          <a:stretch>
            <a:fillRect/>
          </a:stretch>
        </p:blipFill>
        <p:spPr>
          <a:xfrm>
            <a:off x="914400" y="1629000"/>
            <a:ext cx="9612146" cy="3600000"/>
          </a:xfrm>
          <a:prstGeom prst="rect">
            <a:avLst/>
          </a:prstGeom>
        </p:spPr>
      </p:pic>
    </p:spTree>
    <p:extLst>
      <p:ext uri="{BB962C8B-B14F-4D97-AF65-F5344CB8AC3E}">
        <p14:creationId xmlns:p14="http://schemas.microsoft.com/office/powerpoint/2010/main" val="24171557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452AFD4-8A9D-4E9E-8ECE-F77CEFC8A65D}"/>
              </a:ext>
            </a:extLst>
          </p:cNvPr>
          <p:cNvSpPr>
            <a:spLocks noGrp="1"/>
          </p:cNvSpPr>
          <p:nvPr>
            <p:ph type="title"/>
          </p:nvPr>
        </p:nvSpPr>
        <p:spPr/>
        <p:txBody>
          <a:bodyPr/>
          <a:lstStyle/>
          <a:p>
            <a:r>
              <a:rPr lang="en-CA" dirty="0"/>
              <a:t>Place field widths on the belt</a:t>
            </a:r>
          </a:p>
        </p:txBody>
      </p:sp>
      <p:pic>
        <p:nvPicPr>
          <p:cNvPr id="3" name="Picture 2">
            <a:extLst>
              <a:ext uri="{FF2B5EF4-FFF2-40B4-BE49-F238E27FC236}">
                <a16:creationId xmlns:a16="http://schemas.microsoft.com/office/drawing/2014/main" xmlns="" id="{EC1D3A32-B5CF-446C-B07A-94382DCD1505}"/>
              </a:ext>
            </a:extLst>
          </p:cNvPr>
          <p:cNvPicPr>
            <a:picLocks noChangeAspect="1"/>
          </p:cNvPicPr>
          <p:nvPr/>
        </p:nvPicPr>
        <p:blipFill>
          <a:blip r:embed="rId2"/>
          <a:stretch>
            <a:fillRect/>
          </a:stretch>
        </p:blipFill>
        <p:spPr>
          <a:xfrm>
            <a:off x="714375" y="1755488"/>
            <a:ext cx="9612146" cy="3600000"/>
          </a:xfrm>
          <a:prstGeom prst="rect">
            <a:avLst/>
          </a:prstGeom>
        </p:spPr>
      </p:pic>
    </p:spTree>
    <p:extLst>
      <p:ext uri="{BB962C8B-B14F-4D97-AF65-F5344CB8AC3E}">
        <p14:creationId xmlns:p14="http://schemas.microsoft.com/office/powerpoint/2010/main" val="25214807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EB52C3D2-93B0-4935-8867-94919FD69381}"/>
              </a:ext>
            </a:extLst>
          </p:cNvPr>
          <p:cNvSpPr>
            <a:spLocks noGrp="1"/>
          </p:cNvSpPr>
          <p:nvPr>
            <p:ph idx="1"/>
          </p:nvPr>
        </p:nvSpPr>
        <p:spPr/>
        <p:txBody>
          <a:bodyPr/>
          <a:lstStyle/>
          <a:p>
            <a:r>
              <a:rPr lang="en-US" strike="sngStrike" dirty="0">
                <a:solidFill>
                  <a:srgbClr val="FF0000"/>
                </a:solidFill>
              </a:rPr>
              <a:t>Is it possible to train mice to run in response to an aversive stimulus? </a:t>
            </a:r>
          </a:p>
          <a:p>
            <a:pPr lvl="1"/>
            <a:r>
              <a:rPr lang="en-US" strike="sngStrike" dirty="0">
                <a:solidFill>
                  <a:srgbClr val="FF00FF"/>
                </a:solidFill>
              </a:rPr>
              <a:t>Can we reduce training time using this paradigm compared to reward-based paradigm</a:t>
            </a:r>
          </a:p>
          <a:p>
            <a:pPr lvl="1"/>
            <a:r>
              <a:rPr lang="en-US" strike="sngStrike" dirty="0">
                <a:solidFill>
                  <a:srgbClr val="FF00FF"/>
                </a:solidFill>
              </a:rPr>
              <a:t>What might be the conditions to train mice with an aversive stimulus such as air-puff?</a:t>
            </a:r>
          </a:p>
          <a:p>
            <a:r>
              <a:rPr lang="en-US" strike="sngStrike" dirty="0">
                <a:solidFill>
                  <a:srgbClr val="FF0000"/>
                </a:solidFill>
              </a:rPr>
              <a:t>Will we get spatially tuned cells if mice run on a treadmill in response to a continuous air-puff on a blank belt devoid of sensory cues? </a:t>
            </a:r>
          </a:p>
          <a:p>
            <a:pPr lvl="1"/>
            <a:r>
              <a:rPr lang="en-US" strike="sngStrike" dirty="0">
                <a:solidFill>
                  <a:srgbClr val="FF0000"/>
                </a:solidFill>
              </a:rPr>
              <a:t>Hypothesis was that since the air-puff onset</a:t>
            </a:r>
            <a:br>
              <a:rPr lang="en-US" strike="sngStrike" dirty="0">
                <a:solidFill>
                  <a:srgbClr val="FF0000"/>
                </a:solidFill>
              </a:rPr>
            </a:br>
            <a:r>
              <a:rPr lang="en-US" strike="sngStrike" dirty="0">
                <a:solidFill>
                  <a:srgbClr val="FF0000"/>
                </a:solidFill>
              </a:rPr>
              <a:t>is the only reference point which makes the </a:t>
            </a:r>
            <a:br>
              <a:rPr lang="en-US" strike="sngStrike" dirty="0">
                <a:solidFill>
                  <a:srgbClr val="FF0000"/>
                </a:solidFill>
              </a:rPr>
            </a:br>
            <a:r>
              <a:rPr lang="en-US" strike="sngStrike" dirty="0">
                <a:solidFill>
                  <a:srgbClr val="FF0000"/>
                </a:solidFill>
              </a:rPr>
              <a:t>animal move, cells will fire at fixed distances</a:t>
            </a:r>
            <a:br>
              <a:rPr lang="en-US" strike="sngStrike" dirty="0">
                <a:solidFill>
                  <a:srgbClr val="FF0000"/>
                </a:solidFill>
              </a:rPr>
            </a:br>
            <a:r>
              <a:rPr lang="en-US" strike="sngStrike" dirty="0">
                <a:solidFill>
                  <a:srgbClr val="FF0000"/>
                </a:solidFill>
              </a:rPr>
              <a:t>from there according to </a:t>
            </a:r>
            <a:r>
              <a:rPr lang="en-US" i="1" strike="sngStrike" dirty="0">
                <a:solidFill>
                  <a:srgbClr val="FF0000"/>
                </a:solidFill>
              </a:rPr>
              <a:t>Path-Integration Theory.</a:t>
            </a:r>
            <a:r>
              <a:rPr lang="en-US" strike="sngStrike" dirty="0">
                <a:solidFill>
                  <a:srgbClr val="FF0000"/>
                </a:solidFill>
              </a:rPr>
              <a:t/>
            </a:r>
            <a:br>
              <a:rPr lang="en-US" strike="sngStrike" dirty="0">
                <a:solidFill>
                  <a:srgbClr val="FF0000"/>
                </a:solidFill>
              </a:rPr>
            </a:br>
            <a:endParaRPr lang="en-US" strike="sngStrike" dirty="0">
              <a:solidFill>
                <a:srgbClr val="FF0000"/>
              </a:solidFill>
            </a:endParaRPr>
          </a:p>
          <a:p>
            <a:r>
              <a:rPr lang="en-US" dirty="0">
                <a:solidFill>
                  <a:srgbClr val="FF0000"/>
                </a:solidFill>
              </a:rPr>
              <a:t>Can we develop a behavioral protocol with this paradigm to explore and test Path-Integration theory?</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
        <p:nvSpPr>
          <p:cNvPr id="3" name="Title 2">
            <a:extLst>
              <a:ext uri="{FF2B5EF4-FFF2-40B4-BE49-F238E27FC236}">
                <a16:creationId xmlns:a16="http://schemas.microsoft.com/office/drawing/2014/main" xmlns="" id="{9A599EC5-6256-4B55-9482-5D39D88DF713}"/>
              </a:ext>
            </a:extLst>
          </p:cNvPr>
          <p:cNvSpPr>
            <a:spLocks noGrp="1"/>
          </p:cNvSpPr>
          <p:nvPr>
            <p:ph type="title"/>
          </p:nvPr>
        </p:nvSpPr>
        <p:spPr/>
        <p:txBody>
          <a:bodyPr>
            <a:normAutofit/>
          </a:bodyPr>
          <a:lstStyle/>
          <a:p>
            <a:r>
              <a:rPr lang="en-US" dirty="0"/>
              <a:t>Interim conclusions</a:t>
            </a:r>
          </a:p>
        </p:txBody>
      </p:sp>
      <p:pic>
        <p:nvPicPr>
          <p:cNvPr id="4" name="Picture 3">
            <a:extLst>
              <a:ext uri="{FF2B5EF4-FFF2-40B4-BE49-F238E27FC236}">
                <a16:creationId xmlns:a16="http://schemas.microsoft.com/office/drawing/2014/main" xmlns="" id="{C1D4A9B9-6365-4C0E-B41D-1F036502A6E5}"/>
              </a:ext>
            </a:extLst>
          </p:cNvPr>
          <p:cNvPicPr>
            <a:picLocks noChangeAspect="1"/>
          </p:cNvPicPr>
          <p:nvPr/>
        </p:nvPicPr>
        <p:blipFill>
          <a:blip r:embed="rId2"/>
          <a:stretch>
            <a:fillRect/>
          </a:stretch>
        </p:blipFill>
        <p:spPr>
          <a:xfrm>
            <a:off x="5293360" y="2743410"/>
            <a:ext cx="6173152" cy="1371180"/>
          </a:xfrm>
          <a:prstGeom prst="rect">
            <a:avLst/>
          </a:prstGeom>
        </p:spPr>
      </p:pic>
    </p:spTree>
    <p:extLst>
      <p:ext uri="{BB962C8B-B14F-4D97-AF65-F5344CB8AC3E}">
        <p14:creationId xmlns:p14="http://schemas.microsoft.com/office/powerpoint/2010/main" val="3061877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Spatial representation in the brain</a:t>
            </a:r>
            <a:endParaRPr lang="en-US" dirty="0"/>
          </a:p>
        </p:txBody>
      </p:sp>
      <p:pic>
        <p:nvPicPr>
          <p:cNvPr id="4" name="Picture 3"/>
          <p:cNvPicPr>
            <a:picLocks noChangeAspect="1"/>
          </p:cNvPicPr>
          <p:nvPr/>
        </p:nvPicPr>
        <p:blipFill>
          <a:blip r:embed="rId2"/>
          <a:stretch>
            <a:fillRect/>
          </a:stretch>
        </p:blipFill>
        <p:spPr>
          <a:xfrm>
            <a:off x="1618845" y="771323"/>
            <a:ext cx="8004549" cy="5953512"/>
          </a:xfrm>
          <a:prstGeom prst="rect">
            <a:avLst/>
          </a:prstGeom>
        </p:spPr>
      </p:pic>
    </p:spTree>
    <p:extLst>
      <p:ext uri="{BB962C8B-B14F-4D97-AF65-F5344CB8AC3E}">
        <p14:creationId xmlns:p14="http://schemas.microsoft.com/office/powerpoint/2010/main" val="30290902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8624804-AD19-456E-A77B-F8BCB8420F4D}"/>
              </a:ext>
            </a:extLst>
          </p:cNvPr>
          <p:cNvSpPr>
            <a:spLocks noGrp="1"/>
          </p:cNvSpPr>
          <p:nvPr>
            <p:ph idx="1"/>
          </p:nvPr>
        </p:nvSpPr>
        <p:spPr/>
        <p:txBody>
          <a:bodyPr/>
          <a:lstStyle/>
          <a:p>
            <a:r>
              <a:rPr lang="en-US" dirty="0"/>
              <a:t>Mice can be trained to run continuously in response to continuous air puff</a:t>
            </a:r>
          </a:p>
          <a:p>
            <a:pPr lvl="1"/>
            <a:r>
              <a:rPr lang="en-US" dirty="0"/>
              <a:t>On average 3 days are sufficient to train animals to achieve speeds &gt; 7 cm/sec. This time &lt;&lt;&lt; what is required for reward-based paradigms</a:t>
            </a:r>
          </a:p>
          <a:p>
            <a:endParaRPr lang="en-US" dirty="0"/>
          </a:p>
          <a:p>
            <a:r>
              <a:rPr lang="en-US" dirty="0"/>
              <a:t>Spatially tuned cells – Cells encoding distance </a:t>
            </a:r>
          </a:p>
          <a:p>
            <a:pPr lvl="1"/>
            <a:r>
              <a:rPr lang="en-US" dirty="0"/>
              <a:t>Air Puff Frame of Reference – Distance from air-puff onset</a:t>
            </a:r>
          </a:p>
          <a:p>
            <a:pPr lvl="1"/>
            <a:r>
              <a:rPr lang="en-US" dirty="0"/>
              <a:t>Belt Frame of Reference – Distance from belt marker</a:t>
            </a:r>
          </a:p>
          <a:p>
            <a:pPr lvl="1"/>
            <a:endParaRPr lang="en-US" dirty="0"/>
          </a:p>
          <a:p>
            <a:pPr lvl="1"/>
            <a:endParaRPr lang="en-US" dirty="0"/>
          </a:p>
          <a:p>
            <a:r>
              <a:rPr lang="en-US" dirty="0"/>
              <a:t>Temporally Tuned Cells – Cells encoding interval ?</a:t>
            </a:r>
          </a:p>
          <a:p>
            <a:pPr lvl="1"/>
            <a:r>
              <a:rPr lang="en-US" dirty="0"/>
              <a:t>During trials as well as inter-trials</a:t>
            </a:r>
          </a:p>
          <a:p>
            <a:pPr lvl="1"/>
            <a:r>
              <a:rPr lang="en-US" dirty="0"/>
              <a:t>Temporally Tuned Cells are mostly close to air-puff onset or offset (have good distance encoding as well)</a:t>
            </a:r>
          </a:p>
          <a:p>
            <a:pPr lvl="1"/>
            <a:endParaRPr lang="en-US" dirty="0"/>
          </a:p>
          <a:p>
            <a:pPr marL="128016" lvl="1" indent="0">
              <a:buNone/>
            </a:pPr>
            <a:endParaRPr lang="en-US" dirty="0"/>
          </a:p>
        </p:txBody>
      </p:sp>
      <p:sp>
        <p:nvSpPr>
          <p:cNvPr id="2" name="Title 1">
            <a:extLst>
              <a:ext uri="{FF2B5EF4-FFF2-40B4-BE49-F238E27FC236}">
                <a16:creationId xmlns:a16="http://schemas.microsoft.com/office/drawing/2014/main" xmlns="" id="{B4724FA3-93F5-467E-9683-61EFBEFCD9F5}"/>
              </a:ext>
            </a:extLst>
          </p:cNvPr>
          <p:cNvSpPr>
            <a:spLocks noGrp="1"/>
          </p:cNvSpPr>
          <p:nvPr>
            <p:ph type="title"/>
          </p:nvPr>
        </p:nvSpPr>
        <p:spPr/>
        <p:txBody>
          <a:bodyPr/>
          <a:lstStyle/>
          <a:p>
            <a:r>
              <a:rPr lang="en-US" dirty="0"/>
              <a:t>Interim conclusions</a:t>
            </a:r>
          </a:p>
        </p:txBody>
      </p:sp>
    </p:spTree>
    <p:extLst>
      <p:ext uri="{BB962C8B-B14F-4D97-AF65-F5344CB8AC3E}">
        <p14:creationId xmlns:p14="http://schemas.microsoft.com/office/powerpoint/2010/main" val="17000205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EF9938B-3F0B-4970-A457-88115697F737}"/>
              </a:ext>
            </a:extLst>
          </p:cNvPr>
          <p:cNvSpPr>
            <a:spLocks noGrp="1"/>
          </p:cNvSpPr>
          <p:nvPr>
            <p:ph type="title"/>
          </p:nvPr>
        </p:nvSpPr>
        <p:spPr>
          <a:xfrm>
            <a:off x="512615" y="88256"/>
            <a:ext cx="10231585" cy="1499616"/>
          </a:xfrm>
        </p:spPr>
        <p:txBody>
          <a:bodyPr/>
          <a:lstStyle/>
          <a:p>
            <a:r>
              <a:rPr lang="en-US" dirty="0"/>
              <a:t>Interim conclusions</a:t>
            </a:r>
          </a:p>
        </p:txBody>
      </p:sp>
      <p:sp>
        <p:nvSpPr>
          <p:cNvPr id="3" name="Content Placeholder 2">
            <a:extLst>
              <a:ext uri="{FF2B5EF4-FFF2-40B4-BE49-F238E27FC236}">
                <a16:creationId xmlns:a16="http://schemas.microsoft.com/office/drawing/2014/main" xmlns="" id="{0D039F09-7086-4939-A327-8433B58C6850}"/>
              </a:ext>
            </a:extLst>
          </p:cNvPr>
          <p:cNvSpPr>
            <a:spLocks noGrp="1"/>
          </p:cNvSpPr>
          <p:nvPr>
            <p:ph idx="1"/>
          </p:nvPr>
        </p:nvSpPr>
        <p:spPr>
          <a:xfrm>
            <a:off x="1024128" y="1729409"/>
            <a:ext cx="9720073" cy="4582491"/>
          </a:xfrm>
        </p:spPr>
        <p:txBody>
          <a:bodyPr/>
          <a:lstStyle/>
          <a:p>
            <a:r>
              <a:rPr lang="en-US" dirty="0"/>
              <a:t>Addition of sensory cues doesn’t necessarily improve </a:t>
            </a:r>
            <a:r>
              <a:rPr lang="en-US" dirty="0" err="1"/>
              <a:t>zMI</a:t>
            </a:r>
            <a:r>
              <a:rPr lang="en-US" dirty="0"/>
              <a:t> but alignment of self-motion and environment map (Condition 3) improves </a:t>
            </a:r>
            <a:r>
              <a:rPr lang="en-US" dirty="0" err="1"/>
              <a:t>zMI</a:t>
            </a:r>
            <a:endParaRPr lang="en-US" dirty="0"/>
          </a:p>
          <a:p>
            <a:r>
              <a:rPr lang="en-US" dirty="0"/>
              <a:t>Hysteresis in condition 4 – Perhaps pure path integration cells</a:t>
            </a:r>
          </a:p>
          <a:p>
            <a:endParaRPr lang="en-US" dirty="0"/>
          </a:p>
        </p:txBody>
      </p:sp>
    </p:spTree>
    <p:extLst>
      <p:ext uri="{BB962C8B-B14F-4D97-AF65-F5344CB8AC3E}">
        <p14:creationId xmlns:p14="http://schemas.microsoft.com/office/powerpoint/2010/main" val="22239779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3EF765-BD3A-4B20-8889-91C411162740}"/>
              </a:ext>
            </a:extLst>
          </p:cNvPr>
          <p:cNvSpPr>
            <a:spLocks noGrp="1"/>
          </p:cNvSpPr>
          <p:nvPr>
            <p:ph type="title"/>
          </p:nvPr>
        </p:nvSpPr>
        <p:spPr>
          <a:xfrm>
            <a:off x="512615" y="88256"/>
            <a:ext cx="10231585" cy="1499616"/>
          </a:xfrm>
        </p:spPr>
        <p:txBody>
          <a:bodyPr>
            <a:normAutofit/>
          </a:bodyPr>
          <a:lstStyle/>
          <a:p>
            <a:r>
              <a:rPr lang="en-US" sz="4800" dirty="0"/>
              <a:t>Ongoing Work – more analysis </a:t>
            </a:r>
            <a:r>
              <a:rPr lang="en-US" sz="4800" dirty="0">
                <a:sym typeface="Wingdings" panose="05000000000000000000" pitchFamily="2" charset="2"/>
              </a:rPr>
              <a:t></a:t>
            </a:r>
            <a:r>
              <a:rPr lang="en-US" sz="4800" dirty="0"/>
              <a:t>manuscript</a:t>
            </a:r>
          </a:p>
        </p:txBody>
      </p:sp>
      <p:sp>
        <p:nvSpPr>
          <p:cNvPr id="3" name="Content Placeholder 2">
            <a:extLst>
              <a:ext uri="{FF2B5EF4-FFF2-40B4-BE49-F238E27FC236}">
                <a16:creationId xmlns:a16="http://schemas.microsoft.com/office/drawing/2014/main" xmlns="" id="{64F95878-6FAC-4CDA-9C58-271FCDB3BB69}"/>
              </a:ext>
            </a:extLst>
          </p:cNvPr>
          <p:cNvSpPr>
            <a:spLocks noGrp="1"/>
          </p:cNvSpPr>
          <p:nvPr>
            <p:ph idx="1"/>
          </p:nvPr>
        </p:nvSpPr>
        <p:spPr>
          <a:xfrm>
            <a:off x="768370" y="1297329"/>
            <a:ext cx="9720073" cy="4823792"/>
          </a:xfrm>
        </p:spPr>
        <p:txBody>
          <a:bodyPr>
            <a:normAutofit fontScale="70000" lnSpcReduction="20000"/>
          </a:bodyPr>
          <a:lstStyle/>
          <a:p>
            <a:r>
              <a:rPr lang="en-US" sz="2800" dirty="0"/>
              <a:t>Distinct population of cells encoding two frames of references?</a:t>
            </a:r>
          </a:p>
          <a:p>
            <a:endParaRPr lang="en-US" sz="2800" dirty="0"/>
          </a:p>
          <a:p>
            <a:r>
              <a:rPr lang="en-US" sz="2800" dirty="0"/>
              <a:t>Formation of fields</a:t>
            </a:r>
          </a:p>
          <a:p>
            <a:pPr lvl="1"/>
            <a:r>
              <a:rPr lang="en-US" sz="2400" dirty="0"/>
              <a:t>Tuning Vs Trials … it takes about two trials for the formation of field and later there is a shift in the field center</a:t>
            </a:r>
          </a:p>
          <a:p>
            <a:pPr lvl="1"/>
            <a:r>
              <a:rPr lang="en-US" sz="2400" dirty="0"/>
              <a:t>What is the role of sensory cues present on the belt on field formation </a:t>
            </a:r>
            <a:r>
              <a:rPr lang="en-US" sz="2400" dirty="0">
                <a:sym typeface="Wingdings" panose="05000000000000000000" pitchFamily="2" charset="2"/>
              </a:rPr>
              <a:t> in condition 3 fields form in trial 1</a:t>
            </a:r>
            <a:endParaRPr lang="en-US" sz="2400" dirty="0"/>
          </a:p>
          <a:p>
            <a:r>
              <a:rPr lang="en-US" sz="3200" dirty="0"/>
              <a:t>Field properties</a:t>
            </a:r>
          </a:p>
          <a:p>
            <a:pPr lvl="1"/>
            <a:r>
              <a:rPr lang="en-US" sz="2800" dirty="0"/>
              <a:t>Widths Vs Centers</a:t>
            </a:r>
          </a:p>
          <a:p>
            <a:pPr lvl="1"/>
            <a:endParaRPr lang="en-US" sz="2800" dirty="0"/>
          </a:p>
          <a:p>
            <a:r>
              <a:rPr lang="en-US" sz="3200" dirty="0"/>
              <a:t>Remapping</a:t>
            </a:r>
          </a:p>
          <a:p>
            <a:pPr lvl="1"/>
            <a:r>
              <a:rPr lang="en-US" sz="2400" dirty="0"/>
              <a:t>Field remapping</a:t>
            </a:r>
          </a:p>
          <a:p>
            <a:pPr lvl="1"/>
            <a:r>
              <a:rPr lang="en-US" sz="2400" dirty="0"/>
              <a:t>Rate remapping</a:t>
            </a:r>
          </a:p>
          <a:p>
            <a:pPr lvl="1"/>
            <a:endParaRPr lang="en-US" sz="2400" dirty="0"/>
          </a:p>
          <a:p>
            <a:r>
              <a:rPr lang="en-US" sz="2800" dirty="0"/>
              <a:t>Use of GLMs for finding distance vs time tuning (</a:t>
            </a:r>
            <a:r>
              <a:rPr lang="en-US" sz="2800" dirty="0" err="1"/>
              <a:t>Eichenbaum</a:t>
            </a:r>
            <a:r>
              <a:rPr lang="en-US" sz="2800" dirty="0"/>
              <a:t> type analysis)</a:t>
            </a:r>
          </a:p>
          <a:p>
            <a:pPr lvl="1"/>
            <a:endParaRPr lang="en-US" sz="2400" dirty="0"/>
          </a:p>
          <a:p>
            <a:endParaRPr lang="en-US" sz="3200" dirty="0"/>
          </a:p>
        </p:txBody>
      </p:sp>
    </p:spTree>
    <p:extLst>
      <p:ext uri="{BB962C8B-B14F-4D97-AF65-F5344CB8AC3E}">
        <p14:creationId xmlns:p14="http://schemas.microsoft.com/office/powerpoint/2010/main" val="28684796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Hippocampus </a:t>
            </a:r>
            <a:r>
              <a:rPr lang="en-US" smtClean="0"/>
              <a:t>sequence generator</a:t>
            </a:r>
            <a:endParaRPr lang="en-US"/>
          </a:p>
        </p:txBody>
      </p:sp>
      <p:pic>
        <p:nvPicPr>
          <p:cNvPr id="5" name="Picture 4"/>
          <p:cNvPicPr>
            <a:picLocks noChangeAspect="1"/>
          </p:cNvPicPr>
          <p:nvPr/>
        </p:nvPicPr>
        <p:blipFill>
          <a:blip r:embed="rId2"/>
          <a:stretch>
            <a:fillRect/>
          </a:stretch>
        </p:blipFill>
        <p:spPr>
          <a:xfrm>
            <a:off x="585927" y="1432138"/>
            <a:ext cx="10865713" cy="4572000"/>
          </a:xfrm>
          <a:prstGeom prst="rect">
            <a:avLst/>
          </a:prstGeom>
        </p:spPr>
      </p:pic>
    </p:spTree>
    <p:extLst>
      <p:ext uri="{BB962C8B-B14F-4D97-AF65-F5344CB8AC3E}">
        <p14:creationId xmlns:p14="http://schemas.microsoft.com/office/powerpoint/2010/main" val="29228265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acknowledgements</a:t>
            </a:r>
          </a:p>
        </p:txBody>
      </p:sp>
      <p:sp>
        <p:nvSpPr>
          <p:cNvPr id="3" name="Content Placeholder 2"/>
          <p:cNvSpPr>
            <a:spLocks noGrp="1"/>
          </p:cNvSpPr>
          <p:nvPr>
            <p:ph sz="half" idx="2"/>
          </p:nvPr>
        </p:nvSpPr>
        <p:spPr>
          <a:xfrm>
            <a:off x="1143000" y="2126974"/>
            <a:ext cx="4754880" cy="3977789"/>
          </a:xfrm>
        </p:spPr>
        <p:txBody>
          <a:bodyPr>
            <a:normAutofit fontScale="92500" lnSpcReduction="10000"/>
          </a:bodyPr>
          <a:lstStyle/>
          <a:p>
            <a:r>
              <a:rPr lang="en-US" dirty="0"/>
              <a:t>Jaira Ranger</a:t>
            </a:r>
          </a:p>
          <a:p>
            <a:r>
              <a:rPr lang="en-US" dirty="0"/>
              <a:t>Di Shao</a:t>
            </a:r>
          </a:p>
          <a:p>
            <a:r>
              <a:rPr lang="en-US" dirty="0"/>
              <a:t>Animal Care Staff</a:t>
            </a:r>
          </a:p>
          <a:p>
            <a:r>
              <a:rPr lang="en-US" dirty="0"/>
              <a:t>Mohajerani lab members</a:t>
            </a:r>
          </a:p>
          <a:p>
            <a:r>
              <a:rPr lang="en-US" dirty="0"/>
              <a:t>McNaughton lab members</a:t>
            </a:r>
          </a:p>
          <a:p>
            <a:r>
              <a:rPr lang="en-US" dirty="0"/>
              <a:t>Amanda </a:t>
            </a:r>
            <a:r>
              <a:rPr lang="en-US" dirty="0" err="1"/>
              <a:t>Mauthe-Kaddoura</a:t>
            </a:r>
            <a:endParaRPr lang="en-US" dirty="0"/>
          </a:p>
          <a:p>
            <a:r>
              <a:rPr lang="en-US" dirty="0"/>
              <a:t>Ian Whishaw</a:t>
            </a:r>
          </a:p>
          <a:p>
            <a:endParaRPr lang="en-US" dirty="0"/>
          </a:p>
          <a:p>
            <a:r>
              <a:rPr lang="en-US" dirty="0"/>
              <a:t>Thank you</a:t>
            </a:r>
          </a:p>
          <a:p>
            <a:endParaRPr lang="en-US" dirty="0"/>
          </a:p>
          <a:p>
            <a:endParaRPr lang="en-US" dirty="0"/>
          </a:p>
        </p:txBody>
      </p:sp>
      <p:pic>
        <p:nvPicPr>
          <p:cNvPr id="4" name="Picture 3"/>
          <p:cNvPicPr>
            <a:picLocks noChangeAspect="1"/>
          </p:cNvPicPr>
          <p:nvPr/>
        </p:nvPicPr>
        <p:blipFill>
          <a:blip r:embed="rId2"/>
          <a:stretch>
            <a:fillRect/>
          </a:stretch>
        </p:blipFill>
        <p:spPr>
          <a:xfrm>
            <a:off x="6451885" y="1418984"/>
            <a:ext cx="1572521" cy="1415980"/>
          </a:xfrm>
          <a:prstGeom prst="rect">
            <a:avLst/>
          </a:prstGeom>
        </p:spPr>
      </p:pic>
      <p:pic>
        <p:nvPicPr>
          <p:cNvPr id="5" name="Picture 4"/>
          <p:cNvPicPr>
            <a:picLocks noChangeAspect="1"/>
          </p:cNvPicPr>
          <p:nvPr/>
        </p:nvPicPr>
        <p:blipFill>
          <a:blip r:embed="rId3"/>
          <a:stretch>
            <a:fillRect/>
          </a:stretch>
        </p:blipFill>
        <p:spPr>
          <a:xfrm>
            <a:off x="8374813" y="1370286"/>
            <a:ext cx="2594105" cy="1439254"/>
          </a:xfrm>
          <a:prstGeom prst="rect">
            <a:avLst/>
          </a:prstGeom>
        </p:spPr>
      </p:pic>
      <p:pic>
        <p:nvPicPr>
          <p:cNvPr id="7" name="Picture 6"/>
          <p:cNvPicPr>
            <a:picLocks noChangeAspect="1"/>
          </p:cNvPicPr>
          <p:nvPr/>
        </p:nvPicPr>
        <p:blipFill>
          <a:blip r:embed="rId4"/>
          <a:stretch>
            <a:fillRect/>
          </a:stretch>
        </p:blipFill>
        <p:spPr>
          <a:xfrm>
            <a:off x="9416739" y="3510650"/>
            <a:ext cx="1552179" cy="1552179"/>
          </a:xfrm>
          <a:prstGeom prst="rect">
            <a:avLst/>
          </a:prstGeom>
        </p:spPr>
      </p:pic>
      <p:sp>
        <p:nvSpPr>
          <p:cNvPr id="8" name="Rectangle 7"/>
          <p:cNvSpPr/>
          <p:nvPr/>
        </p:nvSpPr>
        <p:spPr>
          <a:xfrm>
            <a:off x="6326198" y="1038508"/>
            <a:ext cx="1823897" cy="369332"/>
          </a:xfrm>
          <a:prstGeom prst="rect">
            <a:avLst/>
          </a:prstGeom>
        </p:spPr>
        <p:txBody>
          <a:bodyPr wrap="none">
            <a:spAutoFit/>
          </a:bodyPr>
          <a:lstStyle/>
          <a:p>
            <a:r>
              <a:rPr lang="en-US" dirty="0"/>
              <a:t>Majid Mohajerani</a:t>
            </a:r>
          </a:p>
        </p:txBody>
      </p:sp>
      <p:sp>
        <p:nvSpPr>
          <p:cNvPr id="9" name="Rectangle 8"/>
          <p:cNvSpPr/>
          <p:nvPr/>
        </p:nvSpPr>
        <p:spPr>
          <a:xfrm>
            <a:off x="8301214" y="1038508"/>
            <a:ext cx="1904496" cy="369332"/>
          </a:xfrm>
          <a:prstGeom prst="rect">
            <a:avLst/>
          </a:prstGeom>
        </p:spPr>
        <p:txBody>
          <a:bodyPr wrap="none">
            <a:spAutoFit/>
          </a:bodyPr>
          <a:lstStyle/>
          <a:p>
            <a:r>
              <a:rPr lang="en-US" dirty="0"/>
              <a:t>Bruce McNaughton</a:t>
            </a:r>
          </a:p>
        </p:txBody>
      </p:sp>
      <p:sp>
        <p:nvSpPr>
          <p:cNvPr id="10" name="Rectangle 9"/>
          <p:cNvSpPr/>
          <p:nvPr/>
        </p:nvSpPr>
        <p:spPr>
          <a:xfrm>
            <a:off x="9320523" y="3141318"/>
            <a:ext cx="1186543" cy="369332"/>
          </a:xfrm>
          <a:prstGeom prst="rect">
            <a:avLst/>
          </a:prstGeom>
        </p:spPr>
        <p:txBody>
          <a:bodyPr wrap="none">
            <a:spAutoFit/>
          </a:bodyPr>
          <a:lstStyle/>
          <a:p>
            <a:r>
              <a:rPr lang="en-US" dirty="0" err="1"/>
              <a:t>Jianjun</a:t>
            </a:r>
            <a:r>
              <a:rPr lang="en-US" dirty="0"/>
              <a:t> Sun</a:t>
            </a:r>
          </a:p>
        </p:txBody>
      </p:sp>
      <p:pic>
        <p:nvPicPr>
          <p:cNvPr id="1026" name="Picture 2" descr="Employee Spotlight: Dr. Brendan McAllister, Natural Sciences and ...">
            <a:extLst>
              <a:ext uri="{FF2B5EF4-FFF2-40B4-BE49-F238E27FC236}">
                <a16:creationId xmlns:a16="http://schemas.microsoft.com/office/drawing/2014/main" xmlns="" id="{1EC28961-10BA-42F6-864C-2C5F990509C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51885" y="3490262"/>
            <a:ext cx="2490262" cy="157256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xmlns="" id="{5A415B7E-1122-48EB-89CD-0A4172C7A77E}"/>
              </a:ext>
            </a:extLst>
          </p:cNvPr>
          <p:cNvSpPr/>
          <p:nvPr/>
        </p:nvSpPr>
        <p:spPr>
          <a:xfrm>
            <a:off x="6372472" y="3141318"/>
            <a:ext cx="1903085" cy="369332"/>
          </a:xfrm>
          <a:prstGeom prst="rect">
            <a:avLst/>
          </a:prstGeom>
        </p:spPr>
        <p:txBody>
          <a:bodyPr wrap="none">
            <a:spAutoFit/>
          </a:bodyPr>
          <a:lstStyle/>
          <a:p>
            <a:r>
              <a:rPr lang="en-US" dirty="0"/>
              <a:t>Brendan McAllister</a:t>
            </a:r>
          </a:p>
        </p:txBody>
      </p:sp>
    </p:spTree>
    <p:extLst>
      <p:ext uri="{BB962C8B-B14F-4D97-AF65-F5344CB8AC3E}">
        <p14:creationId xmlns:p14="http://schemas.microsoft.com/office/powerpoint/2010/main" val="2968012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Cognitive-map theory vs path-integration theory</a:t>
            </a:r>
            <a:endParaRPr lang="en-US" dirty="0"/>
          </a:p>
        </p:txBody>
      </p:sp>
      <p:sp>
        <p:nvSpPr>
          <p:cNvPr id="4" name="Text Placeholder 3"/>
          <p:cNvSpPr>
            <a:spLocks noGrp="1"/>
          </p:cNvSpPr>
          <p:nvPr>
            <p:ph type="body" idx="1"/>
          </p:nvPr>
        </p:nvSpPr>
        <p:spPr/>
        <p:txBody>
          <a:bodyPr/>
          <a:lstStyle/>
          <a:p>
            <a:r>
              <a:rPr lang="en-US" dirty="0" smtClean="0"/>
              <a:t>Cognitive-Map</a:t>
            </a:r>
            <a:endParaRPr lang="en-US" dirty="0"/>
          </a:p>
        </p:txBody>
      </p:sp>
      <p:sp>
        <p:nvSpPr>
          <p:cNvPr id="5" name="Content Placeholder 4"/>
          <p:cNvSpPr>
            <a:spLocks noGrp="1"/>
          </p:cNvSpPr>
          <p:nvPr>
            <p:ph sz="half" idx="2"/>
          </p:nvPr>
        </p:nvSpPr>
        <p:spPr/>
        <p:txBody>
          <a:bodyPr/>
          <a:lstStyle/>
          <a:p>
            <a:r>
              <a:rPr lang="en-US" dirty="0" smtClean="0"/>
              <a:t>Sensory-Map</a:t>
            </a:r>
          </a:p>
          <a:p>
            <a:r>
              <a:rPr lang="en-US" dirty="0" err="1" smtClean="0"/>
              <a:t>Allocentric</a:t>
            </a:r>
            <a:r>
              <a:rPr lang="en-US" dirty="0" smtClean="0"/>
              <a:t> Representation</a:t>
            </a:r>
          </a:p>
          <a:p>
            <a:pPr lvl="1"/>
            <a:r>
              <a:rPr lang="en-US" dirty="0" smtClean="0"/>
              <a:t>Relationships between landmarks are stored in memory</a:t>
            </a:r>
          </a:p>
          <a:p>
            <a:r>
              <a:rPr lang="en-US" dirty="0" smtClean="0"/>
              <a:t>Place cell firing determined by sensory-map when animal recognizes a pattern of configuration of sensory cues or a boundary for example</a:t>
            </a:r>
          </a:p>
        </p:txBody>
      </p:sp>
      <p:sp>
        <p:nvSpPr>
          <p:cNvPr id="6" name="Text Placeholder 5"/>
          <p:cNvSpPr>
            <a:spLocks noGrp="1"/>
          </p:cNvSpPr>
          <p:nvPr>
            <p:ph type="body" sz="quarter" idx="3"/>
          </p:nvPr>
        </p:nvSpPr>
        <p:spPr/>
        <p:txBody>
          <a:bodyPr/>
          <a:lstStyle/>
          <a:p>
            <a:r>
              <a:rPr lang="en-US" dirty="0" smtClean="0"/>
              <a:t>Path-Integration</a:t>
            </a:r>
            <a:endParaRPr lang="en-US" dirty="0"/>
          </a:p>
        </p:txBody>
      </p:sp>
      <p:sp>
        <p:nvSpPr>
          <p:cNvPr id="7" name="Content Placeholder 6"/>
          <p:cNvSpPr>
            <a:spLocks noGrp="1"/>
          </p:cNvSpPr>
          <p:nvPr>
            <p:ph sz="quarter" idx="4"/>
          </p:nvPr>
        </p:nvSpPr>
        <p:spPr/>
        <p:txBody>
          <a:bodyPr/>
          <a:lstStyle/>
          <a:p>
            <a:r>
              <a:rPr lang="en-US" dirty="0" smtClean="0"/>
              <a:t>Preconfigured Path-Integrating Chart</a:t>
            </a:r>
          </a:p>
          <a:p>
            <a:r>
              <a:rPr lang="en-US" dirty="0" smtClean="0"/>
              <a:t>Ideothetic Representation</a:t>
            </a:r>
          </a:p>
          <a:p>
            <a:pPr lvl="1"/>
            <a:r>
              <a:rPr lang="en-US" dirty="0" smtClean="0"/>
              <a:t>Relationships between landmarks are known after the animals moves</a:t>
            </a:r>
          </a:p>
          <a:p>
            <a:r>
              <a:rPr lang="en-US" dirty="0" smtClean="0"/>
              <a:t>Place cell firing determined by distance from a sensory-cue. Sensory cues reset the path-integrator to reduce path-integration error</a:t>
            </a:r>
            <a:endParaRPr lang="en-US" dirty="0"/>
          </a:p>
        </p:txBody>
      </p:sp>
    </p:spTree>
    <p:extLst>
      <p:ext uri="{BB962C8B-B14F-4D97-AF65-F5344CB8AC3E}">
        <p14:creationId xmlns:p14="http://schemas.microsoft.com/office/powerpoint/2010/main" val="2067518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2615" y="88256"/>
            <a:ext cx="10231585" cy="1328148"/>
          </a:xfrm>
        </p:spPr>
        <p:txBody>
          <a:bodyPr/>
          <a:lstStyle/>
          <a:p>
            <a:r>
              <a:rPr lang="en-US" dirty="0"/>
              <a:t>Current behavioral paradigms with head-fixed mice for finding spatially tuned cells</a:t>
            </a:r>
          </a:p>
        </p:txBody>
      </p:sp>
      <p:sp>
        <p:nvSpPr>
          <p:cNvPr id="3" name="Content Placeholder 2"/>
          <p:cNvSpPr>
            <a:spLocks noGrp="1"/>
          </p:cNvSpPr>
          <p:nvPr>
            <p:ph idx="1"/>
          </p:nvPr>
        </p:nvSpPr>
        <p:spPr/>
        <p:txBody>
          <a:bodyPr/>
          <a:lstStyle/>
          <a:p>
            <a:r>
              <a:rPr lang="en-US" dirty="0"/>
              <a:t>Two-dimensional movement</a:t>
            </a:r>
          </a:p>
          <a:p>
            <a:pPr lvl="1"/>
            <a:r>
              <a:rPr lang="en-US" dirty="0"/>
              <a:t>Running on a floating spherical ball</a:t>
            </a:r>
          </a:p>
          <a:p>
            <a:pPr lvl="2"/>
            <a:r>
              <a:rPr lang="en-US" dirty="0"/>
              <a:t>Visual stimuli presented using virtual reality</a:t>
            </a:r>
          </a:p>
          <a:p>
            <a:pPr lvl="2"/>
            <a:r>
              <a:rPr lang="en-US" dirty="0"/>
              <a:t>Tactile stimuli using ball with textured surface</a:t>
            </a:r>
          </a:p>
          <a:p>
            <a:pPr lvl="1"/>
            <a:r>
              <a:rPr lang="en-US" dirty="0"/>
              <a:t>Running on a floating 2D flat surface</a:t>
            </a:r>
          </a:p>
          <a:p>
            <a:r>
              <a:rPr lang="en-US" dirty="0"/>
              <a:t>One-dimensional movement</a:t>
            </a:r>
          </a:p>
          <a:p>
            <a:pPr lvl="1"/>
            <a:r>
              <a:rPr lang="en-US" dirty="0"/>
              <a:t>Running on a large cylinder</a:t>
            </a:r>
          </a:p>
          <a:p>
            <a:pPr lvl="1"/>
            <a:r>
              <a:rPr lang="en-US" dirty="0"/>
              <a:t>Running on a linear treadmill</a:t>
            </a:r>
          </a:p>
          <a:p>
            <a:pPr lvl="1"/>
            <a:endParaRPr lang="en-US" dirty="0"/>
          </a:p>
        </p:txBody>
      </p:sp>
      <p:pic>
        <p:nvPicPr>
          <p:cNvPr id="4" name="Picture 3"/>
          <p:cNvPicPr>
            <a:picLocks noChangeAspect="1"/>
          </p:cNvPicPr>
          <p:nvPr/>
        </p:nvPicPr>
        <p:blipFill rotWithShape="1">
          <a:blip r:embed="rId2"/>
          <a:srcRect r="50567"/>
          <a:stretch/>
        </p:blipFill>
        <p:spPr>
          <a:xfrm>
            <a:off x="10200525" y="887283"/>
            <a:ext cx="1618214" cy="2203886"/>
          </a:xfrm>
          <a:prstGeom prst="rect">
            <a:avLst/>
          </a:prstGeom>
        </p:spPr>
      </p:pic>
      <p:sp>
        <p:nvSpPr>
          <p:cNvPr id="5" name="TextBox 4"/>
          <p:cNvSpPr txBox="1"/>
          <p:nvPr/>
        </p:nvSpPr>
        <p:spPr>
          <a:xfrm>
            <a:off x="9851967" y="3062986"/>
            <a:ext cx="2315329" cy="276999"/>
          </a:xfrm>
          <a:prstGeom prst="rect">
            <a:avLst/>
          </a:prstGeom>
          <a:noFill/>
        </p:spPr>
        <p:txBody>
          <a:bodyPr wrap="square" rtlCol="0">
            <a:spAutoFit/>
          </a:bodyPr>
          <a:lstStyle/>
          <a:p>
            <a:r>
              <a:rPr lang="en-US" sz="1200" dirty="0"/>
              <a:t>(</a:t>
            </a:r>
            <a:r>
              <a:rPr lang="en-US" sz="1200" dirty="0" err="1"/>
              <a:t>Dombeck</a:t>
            </a:r>
            <a:r>
              <a:rPr lang="en-US" sz="1200" dirty="0"/>
              <a:t>, </a:t>
            </a:r>
            <a:r>
              <a:rPr lang="en-US" sz="1200" dirty="0" err="1"/>
              <a:t>Khabbaz</a:t>
            </a:r>
            <a:r>
              <a:rPr lang="en-US" sz="1200" dirty="0"/>
              <a:t> et al. 2007)</a:t>
            </a:r>
          </a:p>
        </p:txBody>
      </p:sp>
      <p:pic>
        <p:nvPicPr>
          <p:cNvPr id="6" name="Picture 5"/>
          <p:cNvPicPr>
            <a:picLocks noChangeAspect="1"/>
          </p:cNvPicPr>
          <p:nvPr/>
        </p:nvPicPr>
        <p:blipFill>
          <a:blip r:embed="rId3"/>
          <a:stretch>
            <a:fillRect/>
          </a:stretch>
        </p:blipFill>
        <p:spPr>
          <a:xfrm>
            <a:off x="9769516" y="3599210"/>
            <a:ext cx="2252290" cy="1314386"/>
          </a:xfrm>
          <a:prstGeom prst="rect">
            <a:avLst/>
          </a:prstGeom>
        </p:spPr>
      </p:pic>
      <p:sp>
        <p:nvSpPr>
          <p:cNvPr id="7" name="TextBox 6"/>
          <p:cNvSpPr txBox="1"/>
          <p:nvPr/>
        </p:nvSpPr>
        <p:spPr>
          <a:xfrm>
            <a:off x="10412263" y="4899030"/>
            <a:ext cx="1806520" cy="276999"/>
          </a:xfrm>
          <a:prstGeom prst="rect">
            <a:avLst/>
          </a:prstGeom>
          <a:noFill/>
        </p:spPr>
        <p:txBody>
          <a:bodyPr wrap="none" rtlCol="0">
            <a:spAutoFit/>
          </a:bodyPr>
          <a:lstStyle/>
          <a:p>
            <a:r>
              <a:rPr lang="de-DE" sz="1200" dirty="0"/>
              <a:t>(Heiney, Wohl et al. 2014)</a:t>
            </a:r>
            <a:endParaRPr lang="en-US" sz="1200" dirty="0"/>
          </a:p>
        </p:txBody>
      </p:sp>
      <p:sp>
        <p:nvSpPr>
          <p:cNvPr id="8" name="Freeform 7"/>
          <p:cNvSpPr/>
          <p:nvPr/>
        </p:nvSpPr>
        <p:spPr>
          <a:xfrm>
            <a:off x="4631635" y="1120475"/>
            <a:ext cx="5780628" cy="1125768"/>
          </a:xfrm>
          <a:custGeom>
            <a:avLst/>
            <a:gdLst>
              <a:gd name="connsiteX0" fmla="*/ 0 w 1232452"/>
              <a:gd name="connsiteY0" fmla="*/ 192742 h 192742"/>
              <a:gd name="connsiteX1" fmla="*/ 516835 w 1232452"/>
              <a:gd name="connsiteY1" fmla="*/ 3899 h 192742"/>
              <a:gd name="connsiteX2" fmla="*/ 1232452 w 1232452"/>
              <a:gd name="connsiteY2" fmla="*/ 83412 h 192742"/>
            </a:gdLst>
            <a:ahLst/>
            <a:cxnLst>
              <a:cxn ang="0">
                <a:pos x="connsiteX0" y="connsiteY0"/>
              </a:cxn>
              <a:cxn ang="0">
                <a:pos x="connsiteX1" y="connsiteY1"/>
              </a:cxn>
              <a:cxn ang="0">
                <a:pos x="connsiteX2" y="connsiteY2"/>
              </a:cxn>
            </a:cxnLst>
            <a:rect l="l" t="t" r="r" b="b"/>
            <a:pathLst>
              <a:path w="1232452" h="192742">
                <a:moveTo>
                  <a:pt x="0" y="192742"/>
                </a:moveTo>
                <a:cubicBezTo>
                  <a:pt x="155713" y="107431"/>
                  <a:pt x="311426" y="22121"/>
                  <a:pt x="516835" y="3899"/>
                </a:cubicBezTo>
                <a:cubicBezTo>
                  <a:pt x="722244" y="-14323"/>
                  <a:pt x="977348" y="34544"/>
                  <a:pt x="1232452" y="83412"/>
                </a:cubicBez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280698" flipV="1">
            <a:off x="3959270" y="3943123"/>
            <a:ext cx="5802703" cy="419239"/>
          </a:xfrm>
          <a:custGeom>
            <a:avLst/>
            <a:gdLst>
              <a:gd name="connsiteX0" fmla="*/ 0 w 5297557"/>
              <a:gd name="connsiteY0" fmla="*/ 357808 h 749676"/>
              <a:gd name="connsiteX1" fmla="*/ 1659835 w 5297557"/>
              <a:gd name="connsiteY1" fmla="*/ 556591 h 749676"/>
              <a:gd name="connsiteX2" fmla="*/ 4134678 w 5297557"/>
              <a:gd name="connsiteY2" fmla="*/ 725556 h 749676"/>
              <a:gd name="connsiteX3" fmla="*/ 5297557 w 5297557"/>
              <a:gd name="connsiteY3" fmla="*/ 0 h 749676"/>
            </a:gdLst>
            <a:ahLst/>
            <a:cxnLst>
              <a:cxn ang="0">
                <a:pos x="connsiteX0" y="connsiteY0"/>
              </a:cxn>
              <a:cxn ang="0">
                <a:pos x="connsiteX1" y="connsiteY1"/>
              </a:cxn>
              <a:cxn ang="0">
                <a:pos x="connsiteX2" y="connsiteY2"/>
              </a:cxn>
              <a:cxn ang="0">
                <a:pos x="connsiteX3" y="connsiteY3"/>
              </a:cxn>
            </a:cxnLst>
            <a:rect l="l" t="t" r="r" b="b"/>
            <a:pathLst>
              <a:path w="5297557" h="749676">
                <a:moveTo>
                  <a:pt x="0" y="357808"/>
                </a:moveTo>
                <a:cubicBezTo>
                  <a:pt x="485361" y="426554"/>
                  <a:pt x="970722" y="495300"/>
                  <a:pt x="1659835" y="556591"/>
                </a:cubicBezTo>
                <a:cubicBezTo>
                  <a:pt x="2348948" y="617882"/>
                  <a:pt x="3528391" y="818321"/>
                  <a:pt x="4134678" y="725556"/>
                </a:cubicBezTo>
                <a:cubicBezTo>
                  <a:pt x="4740965" y="632791"/>
                  <a:pt x="5019261" y="316395"/>
                  <a:pt x="5297557" y="0"/>
                </a:cubicBez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p:cNvPicPr>
            <a:picLocks noChangeAspect="1"/>
          </p:cNvPicPr>
          <p:nvPr/>
        </p:nvPicPr>
        <p:blipFill>
          <a:blip r:embed="rId4"/>
          <a:stretch>
            <a:fillRect/>
          </a:stretch>
        </p:blipFill>
        <p:spPr>
          <a:xfrm>
            <a:off x="8244042" y="5447058"/>
            <a:ext cx="2933853" cy="1190726"/>
          </a:xfrm>
          <a:prstGeom prst="rect">
            <a:avLst/>
          </a:prstGeom>
        </p:spPr>
      </p:pic>
      <p:sp>
        <p:nvSpPr>
          <p:cNvPr id="24" name="TextBox 23"/>
          <p:cNvSpPr txBox="1"/>
          <p:nvPr/>
        </p:nvSpPr>
        <p:spPr>
          <a:xfrm>
            <a:off x="10200525" y="5800724"/>
            <a:ext cx="1099865" cy="307777"/>
          </a:xfrm>
          <a:prstGeom prst="rect">
            <a:avLst/>
          </a:prstGeom>
          <a:noFill/>
        </p:spPr>
        <p:txBody>
          <a:bodyPr wrap="square" rtlCol="0">
            <a:spAutoFit/>
          </a:bodyPr>
          <a:lstStyle/>
          <a:p>
            <a:r>
              <a:rPr lang="en-US" sz="1400" dirty="0"/>
              <a:t>Treadmill</a:t>
            </a:r>
          </a:p>
        </p:txBody>
      </p:sp>
      <p:sp>
        <p:nvSpPr>
          <p:cNvPr id="25" name="TextBox 24"/>
          <p:cNvSpPr txBox="1"/>
          <p:nvPr/>
        </p:nvSpPr>
        <p:spPr>
          <a:xfrm>
            <a:off x="8775344" y="5182340"/>
            <a:ext cx="1447734" cy="276999"/>
          </a:xfrm>
          <a:prstGeom prst="rect">
            <a:avLst/>
          </a:prstGeom>
          <a:noFill/>
        </p:spPr>
        <p:txBody>
          <a:bodyPr wrap="square" rtlCol="0">
            <a:spAutoFit/>
          </a:bodyPr>
          <a:lstStyle/>
          <a:p>
            <a:r>
              <a:rPr lang="en-US" sz="1200" dirty="0"/>
              <a:t>Functional Imaging</a:t>
            </a:r>
          </a:p>
        </p:txBody>
      </p:sp>
      <p:sp>
        <p:nvSpPr>
          <p:cNvPr id="29" name="TextBox 28"/>
          <p:cNvSpPr txBox="1"/>
          <p:nvPr/>
        </p:nvSpPr>
        <p:spPr>
          <a:xfrm>
            <a:off x="1222789" y="4683674"/>
            <a:ext cx="5154915" cy="1538883"/>
          </a:xfrm>
          <a:prstGeom prst="rect">
            <a:avLst/>
          </a:prstGeom>
          <a:noFill/>
        </p:spPr>
        <p:txBody>
          <a:bodyPr wrap="square" rtlCol="0">
            <a:spAutoFit/>
          </a:bodyPr>
          <a:lstStyle/>
          <a:p>
            <a:r>
              <a:rPr lang="en-US" sz="2000" b="1" dirty="0">
                <a:solidFill>
                  <a:srgbClr val="0000FF"/>
                </a:solidFill>
              </a:rPr>
              <a:t>Common to all paradigms </a:t>
            </a:r>
            <a:r>
              <a:rPr lang="en-US" sz="2000" b="1" dirty="0">
                <a:solidFill>
                  <a:srgbClr val="0000FF"/>
                </a:solidFill>
                <a:sym typeface="Wingdings" panose="05000000000000000000" pitchFamily="2" charset="2"/>
              </a:rPr>
              <a:t> Motivation for running</a:t>
            </a:r>
            <a:endParaRPr lang="en-US" sz="2000" b="1" dirty="0">
              <a:solidFill>
                <a:srgbClr val="0000FF"/>
              </a:solidFill>
            </a:endParaRPr>
          </a:p>
          <a:p>
            <a:r>
              <a:rPr lang="en-US" i="1" dirty="0">
                <a:solidFill>
                  <a:srgbClr val="0033CC"/>
                </a:solidFill>
              </a:rPr>
              <a:t>Water deprivation of animals and operant </a:t>
            </a:r>
            <a:br>
              <a:rPr lang="en-US" i="1" dirty="0">
                <a:solidFill>
                  <a:srgbClr val="0033CC"/>
                </a:solidFill>
              </a:rPr>
            </a:br>
            <a:r>
              <a:rPr lang="en-US" i="1" dirty="0">
                <a:solidFill>
                  <a:srgbClr val="0033CC"/>
                </a:solidFill>
              </a:rPr>
              <a:t>conditioning with water rewards</a:t>
            </a:r>
          </a:p>
          <a:p>
            <a:r>
              <a:rPr lang="en-US" i="1" dirty="0">
                <a:solidFill>
                  <a:srgbClr val="0033CC"/>
                </a:solidFill>
              </a:rPr>
              <a:t>Training takes 3weeks or more</a:t>
            </a:r>
          </a:p>
        </p:txBody>
      </p:sp>
      <p:sp>
        <p:nvSpPr>
          <p:cNvPr id="30" name="Cloud 29"/>
          <p:cNvSpPr/>
          <p:nvPr/>
        </p:nvSpPr>
        <p:spPr>
          <a:xfrm>
            <a:off x="207029" y="4373217"/>
            <a:ext cx="6412436" cy="2345638"/>
          </a:xfrm>
          <a:prstGeom prst="cloud">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rot="299395">
            <a:off x="4091627" y="4370834"/>
            <a:ext cx="4757164" cy="1481518"/>
          </a:xfrm>
          <a:custGeom>
            <a:avLst/>
            <a:gdLst>
              <a:gd name="connsiteX0" fmla="*/ 0 w 4263887"/>
              <a:gd name="connsiteY0" fmla="*/ 69375 h 1172618"/>
              <a:gd name="connsiteX1" fmla="*/ 2464904 w 4263887"/>
              <a:gd name="connsiteY1" fmla="*/ 119070 h 1172618"/>
              <a:gd name="connsiteX2" fmla="*/ 4263887 w 4263887"/>
              <a:gd name="connsiteY2" fmla="*/ 1172618 h 1172618"/>
            </a:gdLst>
            <a:ahLst/>
            <a:cxnLst>
              <a:cxn ang="0">
                <a:pos x="connsiteX0" y="connsiteY0"/>
              </a:cxn>
              <a:cxn ang="0">
                <a:pos x="connsiteX1" y="connsiteY1"/>
              </a:cxn>
              <a:cxn ang="0">
                <a:pos x="connsiteX2" y="connsiteY2"/>
              </a:cxn>
            </a:cxnLst>
            <a:rect l="l" t="t" r="r" b="b"/>
            <a:pathLst>
              <a:path w="4263887" h="1172618">
                <a:moveTo>
                  <a:pt x="0" y="69375"/>
                </a:moveTo>
                <a:cubicBezTo>
                  <a:pt x="877128" y="2285"/>
                  <a:pt x="1754256" y="-64804"/>
                  <a:pt x="2464904" y="119070"/>
                </a:cubicBezTo>
                <a:cubicBezTo>
                  <a:pt x="3175552" y="302944"/>
                  <a:pt x="3719719" y="737781"/>
                  <a:pt x="4263887" y="1172618"/>
                </a:cubicBez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5"/>
          <a:stretch>
            <a:fillRect/>
          </a:stretch>
        </p:blipFill>
        <p:spPr>
          <a:xfrm>
            <a:off x="6767841" y="1501777"/>
            <a:ext cx="2253223" cy="1686872"/>
          </a:xfrm>
          <a:prstGeom prst="rect">
            <a:avLst/>
          </a:prstGeom>
        </p:spPr>
      </p:pic>
      <p:sp>
        <p:nvSpPr>
          <p:cNvPr id="11" name="Rectangle 10"/>
          <p:cNvSpPr/>
          <p:nvPr/>
        </p:nvSpPr>
        <p:spPr>
          <a:xfrm>
            <a:off x="6767232" y="3177515"/>
            <a:ext cx="2345990" cy="415498"/>
          </a:xfrm>
          <a:prstGeom prst="rect">
            <a:avLst/>
          </a:prstGeom>
        </p:spPr>
        <p:txBody>
          <a:bodyPr wrap="square">
            <a:spAutoFit/>
          </a:bodyPr>
          <a:lstStyle/>
          <a:p>
            <a:r>
              <a:rPr lang="en-US" sz="1050" dirty="0"/>
              <a:t>https://www.neurotar.com/lataukset/whole-device-narrow-clamp.jpg</a:t>
            </a:r>
          </a:p>
        </p:txBody>
      </p:sp>
      <p:sp>
        <p:nvSpPr>
          <p:cNvPr id="12" name="Freeform 11"/>
          <p:cNvSpPr/>
          <p:nvPr/>
        </p:nvSpPr>
        <p:spPr>
          <a:xfrm>
            <a:off x="4840357" y="2812774"/>
            <a:ext cx="1878495" cy="308113"/>
          </a:xfrm>
          <a:custGeom>
            <a:avLst/>
            <a:gdLst>
              <a:gd name="connsiteX0" fmla="*/ 0 w 1878495"/>
              <a:gd name="connsiteY0" fmla="*/ 308113 h 308113"/>
              <a:gd name="connsiteX1" fmla="*/ 834886 w 1878495"/>
              <a:gd name="connsiteY1" fmla="*/ 99391 h 308113"/>
              <a:gd name="connsiteX2" fmla="*/ 1878495 w 1878495"/>
              <a:gd name="connsiteY2" fmla="*/ 0 h 308113"/>
            </a:gdLst>
            <a:ahLst/>
            <a:cxnLst>
              <a:cxn ang="0">
                <a:pos x="connsiteX0" y="connsiteY0"/>
              </a:cxn>
              <a:cxn ang="0">
                <a:pos x="connsiteX1" y="connsiteY1"/>
              </a:cxn>
              <a:cxn ang="0">
                <a:pos x="connsiteX2" y="connsiteY2"/>
              </a:cxn>
            </a:cxnLst>
            <a:rect l="l" t="t" r="r" b="b"/>
            <a:pathLst>
              <a:path w="1878495" h="308113">
                <a:moveTo>
                  <a:pt x="0" y="308113"/>
                </a:moveTo>
                <a:cubicBezTo>
                  <a:pt x="260902" y="229428"/>
                  <a:pt x="521804" y="150743"/>
                  <a:pt x="834886" y="99391"/>
                </a:cubicBezTo>
                <a:cubicBezTo>
                  <a:pt x="1147968" y="48039"/>
                  <a:pt x="1513231" y="24019"/>
                  <a:pt x="1878495" y="0"/>
                </a:cubicBezTo>
              </a:path>
            </a:pathLst>
          </a:custGeom>
          <a:noFill/>
          <a:ln>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9574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EB52C3D2-93B0-4935-8867-94919FD69381}"/>
              </a:ext>
            </a:extLst>
          </p:cNvPr>
          <p:cNvSpPr>
            <a:spLocks noGrp="1"/>
          </p:cNvSpPr>
          <p:nvPr>
            <p:ph idx="1"/>
          </p:nvPr>
        </p:nvSpPr>
        <p:spPr/>
        <p:txBody>
          <a:bodyPr/>
          <a:lstStyle/>
          <a:p>
            <a:r>
              <a:rPr lang="en-US" dirty="0">
                <a:solidFill>
                  <a:srgbClr val="FF0000"/>
                </a:solidFill>
              </a:rPr>
              <a:t>Is it possible to train mice to run in response to an aversive stimulus? </a:t>
            </a:r>
          </a:p>
          <a:p>
            <a:pPr lvl="1"/>
            <a:r>
              <a:rPr lang="en-US" dirty="0">
                <a:solidFill>
                  <a:srgbClr val="FF00FF"/>
                </a:solidFill>
              </a:rPr>
              <a:t>Can we reduce training time using this paradigm compared to reward-based paradigm</a:t>
            </a:r>
          </a:p>
          <a:p>
            <a:pPr lvl="1"/>
            <a:r>
              <a:rPr lang="en-US" dirty="0">
                <a:solidFill>
                  <a:srgbClr val="FF00FF"/>
                </a:solidFill>
              </a:rPr>
              <a:t>What might be the conditions to train mice with an aversive stimulus such as air-puff?</a:t>
            </a:r>
          </a:p>
          <a:p>
            <a:r>
              <a:rPr lang="en-US" dirty="0">
                <a:solidFill>
                  <a:srgbClr val="FF0000"/>
                </a:solidFill>
              </a:rPr>
              <a:t>Will we get spatially tuned cells if mice run on a treadmill in response to a continuous air-puff on a blank belt devoid of sensory cues? </a:t>
            </a:r>
          </a:p>
          <a:p>
            <a:pPr lvl="1"/>
            <a:r>
              <a:rPr lang="en-US" dirty="0">
                <a:solidFill>
                  <a:srgbClr val="FF0000"/>
                </a:solidFill>
              </a:rPr>
              <a:t>Hypothesis was that since the air-puff onset</a:t>
            </a:r>
            <a:br>
              <a:rPr lang="en-US" dirty="0">
                <a:solidFill>
                  <a:srgbClr val="FF0000"/>
                </a:solidFill>
              </a:rPr>
            </a:br>
            <a:r>
              <a:rPr lang="en-US" dirty="0">
                <a:solidFill>
                  <a:srgbClr val="FF0000"/>
                </a:solidFill>
              </a:rPr>
              <a:t>is the only reference point which makes the </a:t>
            </a:r>
            <a:br>
              <a:rPr lang="en-US" dirty="0">
                <a:solidFill>
                  <a:srgbClr val="FF0000"/>
                </a:solidFill>
              </a:rPr>
            </a:br>
            <a:r>
              <a:rPr lang="en-US" dirty="0">
                <a:solidFill>
                  <a:srgbClr val="FF0000"/>
                </a:solidFill>
              </a:rPr>
              <a:t>animal move, cells will fire at fixed distances</a:t>
            </a:r>
            <a:br>
              <a:rPr lang="en-US" dirty="0">
                <a:solidFill>
                  <a:srgbClr val="FF0000"/>
                </a:solidFill>
              </a:rPr>
            </a:br>
            <a:r>
              <a:rPr lang="en-US" dirty="0">
                <a:solidFill>
                  <a:srgbClr val="FF0000"/>
                </a:solidFill>
              </a:rPr>
              <a:t>from there according to </a:t>
            </a:r>
            <a:r>
              <a:rPr lang="en-US" i="1" dirty="0">
                <a:solidFill>
                  <a:srgbClr val="FF0000"/>
                </a:solidFill>
              </a:rPr>
              <a:t>Path-Integration Theory.</a:t>
            </a:r>
            <a:r>
              <a:rPr lang="en-US" dirty="0">
                <a:solidFill>
                  <a:srgbClr val="FF0000"/>
                </a:solidFill>
              </a:rPr>
              <a:t/>
            </a:r>
            <a:br>
              <a:rPr lang="en-US" dirty="0">
                <a:solidFill>
                  <a:srgbClr val="FF0000"/>
                </a:solidFill>
              </a:rPr>
            </a:br>
            <a:endParaRPr lang="en-US" dirty="0">
              <a:solidFill>
                <a:srgbClr val="FF0000"/>
              </a:solidFill>
            </a:endParaRPr>
          </a:p>
          <a:p>
            <a:r>
              <a:rPr lang="en-US" dirty="0">
                <a:solidFill>
                  <a:srgbClr val="FF0000"/>
                </a:solidFill>
              </a:rPr>
              <a:t>Can we develop a behavioral protocol with this paradigm to test different theories?</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
        <p:nvSpPr>
          <p:cNvPr id="3" name="Title 2">
            <a:extLst>
              <a:ext uri="{FF2B5EF4-FFF2-40B4-BE49-F238E27FC236}">
                <a16:creationId xmlns:a16="http://schemas.microsoft.com/office/drawing/2014/main" xmlns="" id="{9A599EC5-6256-4B55-9482-5D39D88DF713}"/>
              </a:ext>
            </a:extLst>
          </p:cNvPr>
          <p:cNvSpPr>
            <a:spLocks noGrp="1"/>
          </p:cNvSpPr>
          <p:nvPr>
            <p:ph type="title"/>
          </p:nvPr>
        </p:nvSpPr>
        <p:spPr/>
        <p:txBody>
          <a:bodyPr>
            <a:normAutofit fontScale="90000"/>
          </a:bodyPr>
          <a:lstStyle/>
          <a:p>
            <a:r>
              <a:rPr lang="en-US" dirty="0"/>
              <a:t>Motivation for a novel behavioral paradigm based on aversive stimulus</a:t>
            </a:r>
          </a:p>
        </p:txBody>
      </p:sp>
      <p:pic>
        <p:nvPicPr>
          <p:cNvPr id="4" name="Picture 3">
            <a:extLst>
              <a:ext uri="{FF2B5EF4-FFF2-40B4-BE49-F238E27FC236}">
                <a16:creationId xmlns:a16="http://schemas.microsoft.com/office/drawing/2014/main" xmlns="" id="{C1D4A9B9-6365-4C0E-B41D-1F036502A6E5}"/>
              </a:ext>
            </a:extLst>
          </p:cNvPr>
          <p:cNvPicPr>
            <a:picLocks noChangeAspect="1"/>
          </p:cNvPicPr>
          <p:nvPr/>
        </p:nvPicPr>
        <p:blipFill>
          <a:blip r:embed="rId2"/>
          <a:stretch>
            <a:fillRect/>
          </a:stretch>
        </p:blipFill>
        <p:spPr>
          <a:xfrm>
            <a:off x="5293360" y="2743410"/>
            <a:ext cx="6173152" cy="1371180"/>
          </a:xfrm>
          <a:prstGeom prst="rect">
            <a:avLst/>
          </a:prstGeom>
        </p:spPr>
      </p:pic>
    </p:spTree>
    <p:extLst>
      <p:ext uri="{BB962C8B-B14F-4D97-AF65-F5344CB8AC3E}">
        <p14:creationId xmlns:p14="http://schemas.microsoft.com/office/powerpoint/2010/main" val="3048083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Novel behavioral paradigm</a:t>
            </a:r>
            <a:br>
              <a:rPr lang="en-US" dirty="0"/>
            </a:br>
            <a:r>
              <a:rPr lang="en-US" dirty="0">
                <a:solidFill>
                  <a:srgbClr val="7030A0"/>
                </a:solidFill>
              </a:rPr>
              <a:t>Move and stop the animal at will</a:t>
            </a:r>
          </a:p>
        </p:txBody>
      </p:sp>
      <p:sp>
        <p:nvSpPr>
          <p:cNvPr id="4" name="TextBox 3"/>
          <p:cNvSpPr txBox="1"/>
          <p:nvPr/>
        </p:nvSpPr>
        <p:spPr>
          <a:xfrm>
            <a:off x="540855" y="2393277"/>
            <a:ext cx="5532876" cy="2000548"/>
          </a:xfrm>
          <a:prstGeom prst="rect">
            <a:avLst/>
          </a:prstGeom>
          <a:noFill/>
        </p:spPr>
        <p:txBody>
          <a:bodyPr wrap="square" rtlCol="0">
            <a:spAutoFit/>
          </a:bodyPr>
          <a:lstStyle/>
          <a:p>
            <a:r>
              <a:rPr lang="en-US" sz="2400" b="1" dirty="0">
                <a:solidFill>
                  <a:srgbClr val="0000FF"/>
                </a:solidFill>
                <a:sym typeface="Wingdings" panose="05000000000000000000" pitchFamily="2" charset="2"/>
              </a:rPr>
              <a:t>Motivation for running</a:t>
            </a:r>
            <a:endParaRPr lang="en-US" sz="2400" b="1" dirty="0">
              <a:solidFill>
                <a:srgbClr val="0000FF"/>
              </a:solidFill>
            </a:endParaRPr>
          </a:p>
          <a:p>
            <a:r>
              <a:rPr lang="en-US" sz="2000" i="1" dirty="0">
                <a:solidFill>
                  <a:srgbClr val="0033CC"/>
                </a:solidFill>
              </a:rPr>
              <a:t>Aversive stimulus and operant conditioning to run a desired fixed distance before the aversive stimulus would stop</a:t>
            </a:r>
          </a:p>
          <a:p>
            <a:r>
              <a:rPr lang="en-US" sz="2000" b="1" i="1" dirty="0">
                <a:solidFill>
                  <a:srgbClr val="00B050"/>
                </a:solidFill>
              </a:rPr>
              <a:t>Shorter training time expected compared to </a:t>
            </a:r>
            <a:br>
              <a:rPr lang="en-US" sz="2000" b="1" i="1" dirty="0">
                <a:solidFill>
                  <a:srgbClr val="00B050"/>
                </a:solidFill>
              </a:rPr>
            </a:br>
            <a:r>
              <a:rPr lang="en-US" sz="2000" b="1" i="1" dirty="0">
                <a:solidFill>
                  <a:srgbClr val="00B050"/>
                </a:solidFill>
              </a:rPr>
              <a:t>water reward based paradigm</a:t>
            </a:r>
          </a:p>
        </p:txBody>
      </p:sp>
      <p:sp>
        <p:nvSpPr>
          <p:cNvPr id="8" name="TextBox 7"/>
          <p:cNvSpPr txBox="1"/>
          <p:nvPr/>
        </p:nvSpPr>
        <p:spPr>
          <a:xfrm>
            <a:off x="4501119" y="6002019"/>
            <a:ext cx="5532876" cy="677108"/>
          </a:xfrm>
          <a:prstGeom prst="rect">
            <a:avLst/>
          </a:prstGeom>
          <a:noFill/>
        </p:spPr>
        <p:txBody>
          <a:bodyPr wrap="square" rtlCol="0">
            <a:spAutoFit/>
          </a:bodyPr>
          <a:lstStyle/>
          <a:p>
            <a:r>
              <a:rPr lang="en-US" sz="2000" b="1" dirty="0">
                <a:solidFill>
                  <a:srgbClr val="0000FF"/>
                </a:solidFill>
                <a:sym typeface="Wingdings" panose="05000000000000000000" pitchFamily="2" charset="2"/>
              </a:rPr>
              <a:t>Stopping the animal at will with a brake</a:t>
            </a:r>
            <a:endParaRPr lang="en-US" sz="2000" b="1" dirty="0">
              <a:solidFill>
                <a:srgbClr val="0000FF"/>
              </a:solidFill>
            </a:endParaRPr>
          </a:p>
          <a:p>
            <a:endParaRPr lang="en-US" i="1" dirty="0">
              <a:solidFill>
                <a:srgbClr val="0033CC"/>
              </a:solidFill>
            </a:endParaRPr>
          </a:p>
        </p:txBody>
      </p:sp>
      <p:sp>
        <p:nvSpPr>
          <p:cNvPr id="3" name="TextBox 2">
            <a:extLst>
              <a:ext uri="{FF2B5EF4-FFF2-40B4-BE49-F238E27FC236}">
                <a16:creationId xmlns:a16="http://schemas.microsoft.com/office/drawing/2014/main" xmlns="" id="{F02FFD58-1BDE-43DF-A154-0D35A758116F}"/>
              </a:ext>
            </a:extLst>
          </p:cNvPr>
          <p:cNvSpPr txBox="1"/>
          <p:nvPr/>
        </p:nvSpPr>
        <p:spPr>
          <a:xfrm>
            <a:off x="540855" y="5375219"/>
            <a:ext cx="3008869" cy="1015663"/>
          </a:xfrm>
          <a:prstGeom prst="rect">
            <a:avLst/>
          </a:prstGeom>
          <a:noFill/>
        </p:spPr>
        <p:txBody>
          <a:bodyPr wrap="square" rtlCol="0">
            <a:spAutoFit/>
          </a:bodyPr>
          <a:lstStyle/>
          <a:p>
            <a:r>
              <a:rPr lang="en-US" sz="2000" b="1" dirty="0"/>
              <a:t>Possible to create a mismatch between self-motion and sensory cues</a:t>
            </a:r>
          </a:p>
        </p:txBody>
      </p:sp>
      <p:cxnSp>
        <p:nvCxnSpPr>
          <p:cNvPr id="7" name="Straight Arrow Connector 6">
            <a:extLst>
              <a:ext uri="{FF2B5EF4-FFF2-40B4-BE49-F238E27FC236}">
                <a16:creationId xmlns:a16="http://schemas.microsoft.com/office/drawing/2014/main" xmlns="" id="{13A75B89-4B76-45D3-A417-A4615809719C}"/>
              </a:ext>
            </a:extLst>
          </p:cNvPr>
          <p:cNvCxnSpPr>
            <a:cxnSpLocks/>
            <a:stCxn id="3" idx="0"/>
            <a:endCxn id="20" idx="2"/>
          </p:cNvCxnSpPr>
          <p:nvPr/>
        </p:nvCxnSpPr>
        <p:spPr>
          <a:xfrm flipV="1">
            <a:off x="2045290" y="4454693"/>
            <a:ext cx="978001" cy="9205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xmlns="" id="{161F33B4-F826-4B65-AAE1-1993EB246206}"/>
              </a:ext>
            </a:extLst>
          </p:cNvPr>
          <p:cNvCxnSpPr>
            <a:cxnSpLocks/>
            <a:stCxn id="3" idx="3"/>
            <a:endCxn id="18" idx="1"/>
          </p:cNvCxnSpPr>
          <p:nvPr/>
        </p:nvCxnSpPr>
        <p:spPr>
          <a:xfrm>
            <a:off x="3549724" y="5883051"/>
            <a:ext cx="951395" cy="2992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5"/>
          <a:stretch>
            <a:fillRect/>
          </a:stretch>
        </p:blipFill>
        <p:spPr>
          <a:xfrm>
            <a:off x="8752417" y="707892"/>
            <a:ext cx="3439583" cy="1888975"/>
          </a:xfrm>
          <a:prstGeom prst="rect">
            <a:avLst/>
          </a:prstGeom>
        </p:spPr>
      </p:pic>
      <p:sp>
        <p:nvSpPr>
          <p:cNvPr id="10" name="TextBox 9"/>
          <p:cNvSpPr txBox="1"/>
          <p:nvPr/>
        </p:nvSpPr>
        <p:spPr>
          <a:xfrm>
            <a:off x="9872609" y="2428442"/>
            <a:ext cx="937213" cy="336850"/>
          </a:xfrm>
          <a:prstGeom prst="rect">
            <a:avLst/>
          </a:prstGeom>
          <a:noFill/>
        </p:spPr>
        <p:txBody>
          <a:bodyPr wrap="none" rtlCol="0">
            <a:spAutoFit/>
          </a:bodyPr>
          <a:lstStyle/>
          <a:p>
            <a:r>
              <a:rPr lang="en-US" dirty="0"/>
              <a:t>Treadmill</a:t>
            </a:r>
          </a:p>
        </p:txBody>
      </p:sp>
      <p:pic>
        <p:nvPicPr>
          <p:cNvPr id="12" name="Video 12">
            <a:hlinkClick r:id="" action="ppaction://media"/>
            <a:extLst>
              <a:ext uri="{FF2B5EF4-FFF2-40B4-BE49-F238E27FC236}">
                <a16:creationId xmlns:a16="http://schemas.microsoft.com/office/drawing/2014/main" xmlns="" id="{9785E43A-66D2-460F-92A9-12BA5BDE8B8F}"/>
              </a:ext>
            </a:extLst>
          </p:cNvPr>
          <p:cNvPicPr>
            <a:picLocks noChangeAspect="1"/>
          </p:cNvPicPr>
          <p:nvPr>
            <a:videoFile r:link="rId1"/>
            <p:extLst>
              <p:ext uri="{DAA4B4D4-6D71-4841-9C94-3DE7FCFB9230}">
                <p14:media xmlns:p14="http://schemas.microsoft.com/office/powerpoint/2010/main" r:embed="rId2">
                  <p14:trim st="18866" end="1466"/>
                </p14:media>
              </p:ext>
            </p:extLst>
          </p:nvPr>
        </p:nvPicPr>
        <p:blipFill>
          <a:blip r:embed="rId6"/>
          <a:stretch>
            <a:fillRect/>
          </a:stretch>
        </p:blipFill>
        <p:spPr>
          <a:xfrm>
            <a:off x="8467622" y="3162786"/>
            <a:ext cx="3358176" cy="1888974"/>
          </a:xfrm>
          <a:prstGeom prst="rect">
            <a:avLst/>
          </a:prstGeom>
        </p:spPr>
      </p:pic>
      <p:sp>
        <p:nvSpPr>
          <p:cNvPr id="18" name="Rectangle 17">
            <a:extLst>
              <a:ext uri="{FF2B5EF4-FFF2-40B4-BE49-F238E27FC236}">
                <a16:creationId xmlns:a16="http://schemas.microsoft.com/office/drawing/2014/main" xmlns="" id="{44DE5CF3-2E4B-4272-96D5-6D0A776FC417}"/>
              </a:ext>
            </a:extLst>
          </p:cNvPr>
          <p:cNvSpPr/>
          <p:nvPr/>
        </p:nvSpPr>
        <p:spPr>
          <a:xfrm>
            <a:off x="4501119" y="5846748"/>
            <a:ext cx="4523612" cy="6710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xmlns="" id="{7A800F2A-5B3B-4ABE-8738-96E261FCFB7A}"/>
              </a:ext>
            </a:extLst>
          </p:cNvPr>
          <p:cNvSpPr/>
          <p:nvPr/>
        </p:nvSpPr>
        <p:spPr>
          <a:xfrm>
            <a:off x="256853" y="2393277"/>
            <a:ext cx="5532876" cy="20614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3251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138"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2"/>
                                        </p:tgtEl>
                                      </p:cBhvr>
                                    </p:cmd>
                                  </p:childTnLst>
                                </p:cTn>
                              </p:par>
                            </p:childTnLst>
                          </p:cTn>
                        </p:par>
                      </p:childTnLst>
                    </p:cTn>
                  </p:par>
                </p:childTnLst>
              </p:cTn>
              <p:nextCondLst>
                <p:cond evt="onClick" delay="0">
                  <p:tgtEl>
                    <p:spTgt spid="12"/>
                  </p:tgtEl>
                </p:cond>
              </p:nextCondLst>
            </p:seq>
            <p:video>
              <p:cMediaNode vol="80000">
                <p:cTn id="12" repeatCount="indefinite" fill="hold" display="0">
                  <p:stCondLst>
                    <p:cond delay="indefinite"/>
                  </p:stCondLst>
                </p:cTn>
                <p:tgtEl>
                  <p:spTgt spid="1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7" y="108138"/>
            <a:ext cx="9720072" cy="1499616"/>
          </a:xfrm>
        </p:spPr>
        <p:txBody>
          <a:bodyPr/>
          <a:lstStyle/>
          <a:p>
            <a:r>
              <a:rPr lang="en-US" dirty="0"/>
              <a:t>Behavioral training – make the animals run in response to the air puff</a:t>
            </a:r>
          </a:p>
        </p:txBody>
      </p:sp>
      <p:sp>
        <p:nvSpPr>
          <p:cNvPr id="3" name="Content Placeholder 2"/>
          <p:cNvSpPr>
            <a:spLocks noGrp="1"/>
          </p:cNvSpPr>
          <p:nvPr>
            <p:ph sz="half" idx="1"/>
          </p:nvPr>
        </p:nvSpPr>
        <p:spPr>
          <a:xfrm>
            <a:off x="1024126" y="1709531"/>
            <a:ext cx="5178966" cy="4023360"/>
          </a:xfrm>
        </p:spPr>
        <p:txBody>
          <a:bodyPr>
            <a:normAutofit fontScale="92500" lnSpcReduction="20000"/>
          </a:bodyPr>
          <a:lstStyle/>
          <a:p>
            <a:r>
              <a:rPr lang="en-US" dirty="0"/>
              <a:t>Animals have to run a fixed distance before the air puff would stop</a:t>
            </a:r>
          </a:p>
          <a:p>
            <a:endParaRPr lang="en-US" dirty="0"/>
          </a:p>
          <a:p>
            <a:r>
              <a:rPr lang="en-US" dirty="0"/>
              <a:t>Starting distance 30cm on day 1 and if in a trial the animal’s average speed is above 7 cm/sec then distance is increased by15 cm</a:t>
            </a:r>
          </a:p>
          <a:p>
            <a:endParaRPr lang="en-US" dirty="0"/>
          </a:p>
          <a:p>
            <a:r>
              <a:rPr lang="en-US" dirty="0"/>
              <a:t>Max time animals stay on the treadmill is ~25mins</a:t>
            </a:r>
          </a:p>
          <a:p>
            <a:endParaRPr lang="en-US" dirty="0"/>
          </a:p>
          <a:p>
            <a:r>
              <a:rPr lang="en-US" dirty="0"/>
              <a:t>Animals take 3-6 days to learn to traverse the whole belt ~142 cm with an average speed above 7 cm/sec</a:t>
            </a:r>
          </a:p>
        </p:txBody>
      </p:sp>
      <p:pic>
        <p:nvPicPr>
          <p:cNvPr id="6" name="Video 1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42203" y="1905000"/>
            <a:ext cx="5452533" cy="3067050"/>
          </a:xfrm>
          <a:prstGeom prst="rect">
            <a:avLst/>
          </a:prstGeom>
        </p:spPr>
      </p:pic>
    </p:spTree>
    <p:extLst>
      <p:ext uri="{BB962C8B-B14F-4D97-AF65-F5344CB8AC3E}">
        <p14:creationId xmlns:p14="http://schemas.microsoft.com/office/powerpoint/2010/main" val="3351306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5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repeatCount="indefinite" fill="hold" display="0">
                  <p:stCondLst>
                    <p:cond delay="indefinite"/>
                  </p:stCondLst>
                </p:cTn>
                <p:tgtEl>
                  <p:spTgt spid="6"/>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90FD1B-68E0-4E4D-A257-BB5CCC318385}"/>
              </a:ext>
            </a:extLst>
          </p:cNvPr>
          <p:cNvSpPr>
            <a:spLocks noGrp="1"/>
          </p:cNvSpPr>
          <p:nvPr>
            <p:ph type="title"/>
          </p:nvPr>
        </p:nvSpPr>
        <p:spPr>
          <a:xfrm>
            <a:off x="512615" y="88256"/>
            <a:ext cx="10231585" cy="1499616"/>
          </a:xfrm>
        </p:spPr>
        <p:txBody>
          <a:bodyPr/>
          <a:lstStyle/>
          <a:p>
            <a:r>
              <a:rPr lang="en-US" dirty="0"/>
              <a:t>Trial structure for training and Two frames of references</a:t>
            </a:r>
          </a:p>
        </p:txBody>
      </p:sp>
      <p:sp>
        <p:nvSpPr>
          <p:cNvPr id="14" name="Content Placeholder 13">
            <a:extLst>
              <a:ext uri="{FF2B5EF4-FFF2-40B4-BE49-F238E27FC236}">
                <a16:creationId xmlns:a16="http://schemas.microsoft.com/office/drawing/2014/main" xmlns="" id="{6AA74D4B-9041-4EB2-876A-A6D040E4B923}"/>
              </a:ext>
            </a:extLst>
          </p:cNvPr>
          <p:cNvSpPr>
            <a:spLocks noGrp="1"/>
          </p:cNvSpPr>
          <p:nvPr>
            <p:ph idx="1"/>
          </p:nvPr>
        </p:nvSpPr>
        <p:spPr>
          <a:xfrm>
            <a:off x="512615" y="1402080"/>
            <a:ext cx="11217564" cy="4703156"/>
          </a:xfrm>
        </p:spPr>
        <p:txBody>
          <a:bodyPr/>
          <a:lstStyle/>
          <a:p>
            <a:r>
              <a:rPr lang="en-US" dirty="0"/>
              <a:t>Air puff frame of reference</a:t>
            </a:r>
          </a:p>
          <a:p>
            <a:r>
              <a:rPr lang="en-US" dirty="0"/>
              <a:t>Belt frame of reference</a:t>
            </a:r>
          </a:p>
          <a:p>
            <a:r>
              <a:rPr lang="en-US" dirty="0"/>
              <a:t>Intertrial-Period</a:t>
            </a:r>
          </a:p>
        </p:txBody>
      </p:sp>
      <p:pic>
        <p:nvPicPr>
          <p:cNvPr id="28" name="Picture 27">
            <a:extLst>
              <a:ext uri="{FF2B5EF4-FFF2-40B4-BE49-F238E27FC236}">
                <a16:creationId xmlns:a16="http://schemas.microsoft.com/office/drawing/2014/main" xmlns="" id="{284E118D-A16E-46A1-850E-7DE1243F9F40}"/>
              </a:ext>
            </a:extLst>
          </p:cNvPr>
          <p:cNvPicPr>
            <a:picLocks noChangeAspect="1"/>
          </p:cNvPicPr>
          <p:nvPr/>
        </p:nvPicPr>
        <p:blipFill>
          <a:blip r:embed="rId2"/>
          <a:stretch>
            <a:fillRect/>
          </a:stretch>
        </p:blipFill>
        <p:spPr>
          <a:xfrm>
            <a:off x="755737" y="2781300"/>
            <a:ext cx="10412135" cy="3113006"/>
          </a:xfrm>
          <a:prstGeom prst="rect">
            <a:avLst/>
          </a:prstGeom>
        </p:spPr>
      </p:pic>
    </p:spTree>
    <p:extLst>
      <p:ext uri="{BB962C8B-B14F-4D97-AF65-F5344CB8AC3E}">
        <p14:creationId xmlns:p14="http://schemas.microsoft.com/office/powerpoint/2010/main" val="34628164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114864</TotalTime>
  <Words>1437</Words>
  <Application>Microsoft Office PowerPoint</Application>
  <PresentationFormat>Widescreen</PresentationFormat>
  <Paragraphs>284</Paragraphs>
  <Slides>34</Slides>
  <Notes>9</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MS Mincho</vt:lpstr>
      <vt:lpstr>宋体</vt:lpstr>
      <vt:lpstr>Calibri</vt:lpstr>
      <vt:lpstr>Times New Roman</vt:lpstr>
      <vt:lpstr>Tw Cen MT</vt:lpstr>
      <vt:lpstr>Tw Cen MT Condensed</vt:lpstr>
      <vt:lpstr>Wingdings</vt:lpstr>
      <vt:lpstr>Wingdings 3</vt:lpstr>
      <vt:lpstr>Integral</vt:lpstr>
      <vt:lpstr>Information coding in CA1 Hippocampus in an Aversive-Stimulus based treadmill running task in head-fixed mice Samsoon Inayat, Brendan McAllister, Jianjun Sun, Bruce McNaughton, Majid Mohajerani</vt:lpstr>
      <vt:lpstr>Background - Theories of information coding in hippocampus</vt:lpstr>
      <vt:lpstr>Spatial representation in the brain</vt:lpstr>
      <vt:lpstr>Cognitive-map theory vs path-integration theory</vt:lpstr>
      <vt:lpstr>Current behavioral paradigms with head-fixed mice for finding spatially tuned cells</vt:lpstr>
      <vt:lpstr>Motivation for a novel behavioral paradigm based on aversive stimulus</vt:lpstr>
      <vt:lpstr>Novel behavioral paradigm Move and stop the animal at will</vt:lpstr>
      <vt:lpstr>Behavioral training – make the animals run in response to the air puff</vt:lpstr>
      <vt:lpstr>Trial structure for training and Two frames of references</vt:lpstr>
      <vt:lpstr>Results – speed Air-puff Training</vt:lpstr>
      <vt:lpstr>Testing protocol (different Belt conditions)</vt:lpstr>
      <vt:lpstr>Condition-1</vt:lpstr>
      <vt:lpstr>Condition-2</vt:lpstr>
      <vt:lpstr>Condition-3</vt:lpstr>
      <vt:lpstr>Condition-4</vt:lpstr>
      <vt:lpstr>Results – testing with 4-conditions behavioral paradigm</vt:lpstr>
      <vt:lpstr>Results – Ca imaging</vt:lpstr>
      <vt:lpstr>Results – raster plots (condition 1)</vt:lpstr>
      <vt:lpstr>Mutual information z-score</vt:lpstr>
      <vt:lpstr>Results – distributions of mI – z-score – all cells</vt:lpstr>
      <vt:lpstr>What criteria to classify cells into tuned vs untuned?</vt:lpstr>
      <vt:lpstr>Place cells  zMI &gt; 3, RS &gt; 0.4, Fcenter 0 – 140, fwidth 1-120</vt:lpstr>
      <vt:lpstr>Air-Time</vt:lpstr>
      <vt:lpstr>Belt-distance</vt:lpstr>
      <vt:lpstr>Air-intertrial-time</vt:lpstr>
      <vt:lpstr>Place cells  zMI &gt; 3, RS &gt; 0.4, Fcenter 0 – 140, fwidth 1-120</vt:lpstr>
      <vt:lpstr>Distribution of place cells on the belt</vt:lpstr>
      <vt:lpstr>Place field widths on the belt</vt:lpstr>
      <vt:lpstr>Interim conclusions</vt:lpstr>
      <vt:lpstr>Interim conclusions</vt:lpstr>
      <vt:lpstr>Interim conclusions</vt:lpstr>
      <vt:lpstr>Ongoing Work – more analysis manuscript</vt:lpstr>
      <vt:lpstr>Hippocampus sequence generator</vt:lpstr>
      <vt:lpstr>acknowledgements</vt:lpstr>
    </vt:vector>
  </TitlesOfParts>
  <Company>University of Lethbridge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Hippocampal-Retrosplenial Interactions</dc:title>
  <dc:creator>samsoon.inayat@gmail.com</dc:creator>
  <cp:lastModifiedBy>Inayat, Samsoon</cp:lastModifiedBy>
  <cp:revision>758</cp:revision>
  <cp:lastPrinted>2019-03-28T22:33:21Z</cp:lastPrinted>
  <dcterms:created xsi:type="dcterms:W3CDTF">2016-05-10T03:19:51Z</dcterms:created>
  <dcterms:modified xsi:type="dcterms:W3CDTF">2020-06-29T16:18:10Z</dcterms:modified>
</cp:coreProperties>
</file>